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7"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Lst>
  <p:sldSz cy="6858000" cx="12192000"/>
  <p:notesSz cx="6858000" cy="9144000"/>
  <p:embeddedFontLst>
    <p:embeddedFont>
      <p:font typeface="Arimo"/>
      <p:regular r:id="rId28"/>
      <p:bold r:id="rId29"/>
      <p:italic r:id="rId30"/>
      <p:boldItalic r:id="rId31"/>
    </p:embeddedFont>
    <p:embeddedFont>
      <p:font typeface="Playfair Display"/>
      <p:regular r:id="rId32"/>
      <p:bold r:id="rId33"/>
      <p:italic r:id="rId34"/>
      <p:boldItalic r:id="rId35"/>
    </p:embeddedFont>
    <p:embeddedFont>
      <p:font typeface="Poppins Light"/>
      <p:regular r:id="rId36"/>
      <p:bold r:id="rId37"/>
      <p:italic r:id="rId38"/>
      <p:boldItalic r:id="rId39"/>
    </p:embeddedFont>
    <p:embeddedFont>
      <p:font typeface="Poppins Medium"/>
      <p:regular r:id="rId40"/>
      <p:bold r:id="rId41"/>
      <p:italic r:id="rId42"/>
      <p:boldItalic r:id="rId43"/>
    </p:embeddedFont>
    <p:embeddedFont>
      <p:font typeface="Poppins SemiBold"/>
      <p:regular r:id="rId44"/>
      <p:bold r:id="rId45"/>
      <p:italic r:id="rId46"/>
      <p:boldItalic r:id="rId4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PoppinsMedium-regular.fntdata"/><Relationship Id="rId20" Type="http://schemas.openxmlformats.org/officeDocument/2006/relationships/slide" Target="slides/slide16.xml"/><Relationship Id="rId42" Type="http://schemas.openxmlformats.org/officeDocument/2006/relationships/font" Target="fonts/PoppinsMedium-italic.fntdata"/><Relationship Id="rId41" Type="http://schemas.openxmlformats.org/officeDocument/2006/relationships/font" Target="fonts/PoppinsMedium-bold.fntdata"/><Relationship Id="rId22" Type="http://schemas.openxmlformats.org/officeDocument/2006/relationships/slide" Target="slides/slide18.xml"/><Relationship Id="rId44" Type="http://schemas.openxmlformats.org/officeDocument/2006/relationships/font" Target="fonts/PoppinsSemiBold-regular.fntdata"/><Relationship Id="rId21" Type="http://schemas.openxmlformats.org/officeDocument/2006/relationships/slide" Target="slides/slide17.xml"/><Relationship Id="rId43" Type="http://schemas.openxmlformats.org/officeDocument/2006/relationships/font" Target="fonts/PoppinsMedium-boldItalic.fntdata"/><Relationship Id="rId24" Type="http://schemas.openxmlformats.org/officeDocument/2006/relationships/slide" Target="slides/slide20.xml"/><Relationship Id="rId46" Type="http://schemas.openxmlformats.org/officeDocument/2006/relationships/font" Target="fonts/PoppinsSemiBold-italic.fntdata"/><Relationship Id="rId23" Type="http://schemas.openxmlformats.org/officeDocument/2006/relationships/slide" Target="slides/slide19.xml"/><Relationship Id="rId45" Type="http://schemas.openxmlformats.org/officeDocument/2006/relationships/font" Target="fonts/PoppinsSemiBold-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47" Type="http://schemas.openxmlformats.org/officeDocument/2006/relationships/font" Target="fonts/PoppinsSemiBold-boldItalic.fntdata"/><Relationship Id="rId28" Type="http://schemas.openxmlformats.org/officeDocument/2006/relationships/font" Target="fonts/Arimo-regular.fntdata"/><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Arimo-bold.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Arimo-boldItalic.fntdata"/><Relationship Id="rId30" Type="http://schemas.openxmlformats.org/officeDocument/2006/relationships/font" Target="fonts/Arimo-italic.fntdata"/><Relationship Id="rId11" Type="http://schemas.openxmlformats.org/officeDocument/2006/relationships/slide" Target="slides/slide7.xml"/><Relationship Id="rId33" Type="http://schemas.openxmlformats.org/officeDocument/2006/relationships/font" Target="fonts/PlayfairDisplay-bold.fntdata"/><Relationship Id="rId10" Type="http://schemas.openxmlformats.org/officeDocument/2006/relationships/slide" Target="slides/slide6.xml"/><Relationship Id="rId32" Type="http://schemas.openxmlformats.org/officeDocument/2006/relationships/font" Target="fonts/PlayfairDisplay-regular.fntdata"/><Relationship Id="rId13" Type="http://schemas.openxmlformats.org/officeDocument/2006/relationships/slide" Target="slides/slide9.xml"/><Relationship Id="rId35" Type="http://schemas.openxmlformats.org/officeDocument/2006/relationships/font" Target="fonts/PlayfairDisplay-boldItalic.fntdata"/><Relationship Id="rId12" Type="http://schemas.openxmlformats.org/officeDocument/2006/relationships/slide" Target="slides/slide8.xml"/><Relationship Id="rId34" Type="http://schemas.openxmlformats.org/officeDocument/2006/relationships/font" Target="fonts/PlayfairDisplay-italic.fntdata"/><Relationship Id="rId15" Type="http://schemas.openxmlformats.org/officeDocument/2006/relationships/slide" Target="slides/slide11.xml"/><Relationship Id="rId37" Type="http://schemas.openxmlformats.org/officeDocument/2006/relationships/font" Target="fonts/PoppinsLight-bold.fntdata"/><Relationship Id="rId14" Type="http://schemas.openxmlformats.org/officeDocument/2006/relationships/slide" Target="slides/slide10.xml"/><Relationship Id="rId36" Type="http://schemas.openxmlformats.org/officeDocument/2006/relationships/font" Target="fonts/PoppinsLight-regular.fntdata"/><Relationship Id="rId17" Type="http://schemas.openxmlformats.org/officeDocument/2006/relationships/slide" Target="slides/slide13.xml"/><Relationship Id="rId39" Type="http://schemas.openxmlformats.org/officeDocument/2006/relationships/font" Target="fonts/PoppinsLight-boldItalic.fntdata"/><Relationship Id="rId16" Type="http://schemas.openxmlformats.org/officeDocument/2006/relationships/slide" Target="slides/slide12.xml"/><Relationship Id="rId38" Type="http://schemas.openxmlformats.org/officeDocument/2006/relationships/font" Target="fonts/PoppinsLight-italic.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 name="Shape 417"/>
        <p:cNvGrpSpPr/>
        <p:nvPr/>
      </p:nvGrpSpPr>
      <p:grpSpPr>
        <a:xfrm>
          <a:off x="0" y="0"/>
          <a:ext cx="0" cy="0"/>
          <a:chOff x="0" y="0"/>
          <a:chExt cx="0" cy="0"/>
        </a:xfrm>
      </p:grpSpPr>
      <p:sp>
        <p:nvSpPr>
          <p:cNvPr id="418" name="Google Shape;418;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9" name="Google Shape;419;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 name="Shape 457"/>
        <p:cNvGrpSpPr/>
        <p:nvPr/>
      </p:nvGrpSpPr>
      <p:grpSpPr>
        <a:xfrm>
          <a:off x="0" y="0"/>
          <a:ext cx="0" cy="0"/>
          <a:chOff x="0" y="0"/>
          <a:chExt cx="0" cy="0"/>
        </a:xfrm>
      </p:grpSpPr>
      <p:sp>
        <p:nvSpPr>
          <p:cNvPr id="458" name="Google Shape;458;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59" name="Google Shape;459;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 name="Shape 501"/>
        <p:cNvGrpSpPr/>
        <p:nvPr/>
      </p:nvGrpSpPr>
      <p:grpSpPr>
        <a:xfrm>
          <a:off x="0" y="0"/>
          <a:ext cx="0" cy="0"/>
          <a:chOff x="0" y="0"/>
          <a:chExt cx="0" cy="0"/>
        </a:xfrm>
      </p:grpSpPr>
      <p:sp>
        <p:nvSpPr>
          <p:cNvPr id="502" name="Google Shape;502;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03" name="Google Shape;503;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5" name="Shape 565"/>
        <p:cNvGrpSpPr/>
        <p:nvPr/>
      </p:nvGrpSpPr>
      <p:grpSpPr>
        <a:xfrm>
          <a:off x="0" y="0"/>
          <a:ext cx="0" cy="0"/>
          <a:chOff x="0" y="0"/>
          <a:chExt cx="0" cy="0"/>
        </a:xfrm>
      </p:grpSpPr>
      <p:sp>
        <p:nvSpPr>
          <p:cNvPr id="566" name="Google Shape;566;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7" name="Google Shape;567;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5" name="Shape 615"/>
        <p:cNvGrpSpPr/>
        <p:nvPr/>
      </p:nvGrpSpPr>
      <p:grpSpPr>
        <a:xfrm>
          <a:off x="0" y="0"/>
          <a:ext cx="0" cy="0"/>
          <a:chOff x="0" y="0"/>
          <a:chExt cx="0" cy="0"/>
        </a:xfrm>
      </p:grpSpPr>
      <p:sp>
        <p:nvSpPr>
          <p:cNvPr id="616" name="Google Shape;616;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17" name="Google Shape;617;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1" name="Shape 671"/>
        <p:cNvGrpSpPr/>
        <p:nvPr/>
      </p:nvGrpSpPr>
      <p:grpSpPr>
        <a:xfrm>
          <a:off x="0" y="0"/>
          <a:ext cx="0" cy="0"/>
          <a:chOff x="0" y="0"/>
          <a:chExt cx="0" cy="0"/>
        </a:xfrm>
      </p:grpSpPr>
      <p:sp>
        <p:nvSpPr>
          <p:cNvPr id="672" name="Google Shape;672;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3" name="Google Shape;673;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9" name="Shape 729"/>
        <p:cNvGrpSpPr/>
        <p:nvPr/>
      </p:nvGrpSpPr>
      <p:grpSpPr>
        <a:xfrm>
          <a:off x="0" y="0"/>
          <a:ext cx="0" cy="0"/>
          <a:chOff x="0" y="0"/>
          <a:chExt cx="0" cy="0"/>
        </a:xfrm>
      </p:grpSpPr>
      <p:sp>
        <p:nvSpPr>
          <p:cNvPr id="730" name="Google Shape;730;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31" name="Google Shape;731;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1" name="Shape 781"/>
        <p:cNvGrpSpPr/>
        <p:nvPr/>
      </p:nvGrpSpPr>
      <p:grpSpPr>
        <a:xfrm>
          <a:off x="0" y="0"/>
          <a:ext cx="0" cy="0"/>
          <a:chOff x="0" y="0"/>
          <a:chExt cx="0" cy="0"/>
        </a:xfrm>
      </p:grpSpPr>
      <p:sp>
        <p:nvSpPr>
          <p:cNvPr id="782" name="Google Shape;782;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83" name="Google Shape;783;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1" name="Shape 841"/>
        <p:cNvGrpSpPr/>
        <p:nvPr/>
      </p:nvGrpSpPr>
      <p:grpSpPr>
        <a:xfrm>
          <a:off x="0" y="0"/>
          <a:ext cx="0" cy="0"/>
          <a:chOff x="0" y="0"/>
          <a:chExt cx="0" cy="0"/>
        </a:xfrm>
      </p:grpSpPr>
      <p:sp>
        <p:nvSpPr>
          <p:cNvPr id="842" name="Google Shape;842;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3" name="Google Shape;843;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9" name="Shape 899"/>
        <p:cNvGrpSpPr/>
        <p:nvPr/>
      </p:nvGrpSpPr>
      <p:grpSpPr>
        <a:xfrm>
          <a:off x="0" y="0"/>
          <a:ext cx="0" cy="0"/>
          <a:chOff x="0" y="0"/>
          <a:chExt cx="0" cy="0"/>
        </a:xfrm>
      </p:grpSpPr>
      <p:sp>
        <p:nvSpPr>
          <p:cNvPr id="900" name="Google Shape;900;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01" name="Google Shape;901;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2" name="Shape 962"/>
        <p:cNvGrpSpPr/>
        <p:nvPr/>
      </p:nvGrpSpPr>
      <p:grpSpPr>
        <a:xfrm>
          <a:off x="0" y="0"/>
          <a:ext cx="0" cy="0"/>
          <a:chOff x="0" y="0"/>
          <a:chExt cx="0" cy="0"/>
        </a:xfrm>
      </p:grpSpPr>
      <p:sp>
        <p:nvSpPr>
          <p:cNvPr id="963" name="Google Shape;963;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64" name="Google Shape;964;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2" name="Shape 1012"/>
        <p:cNvGrpSpPr/>
        <p:nvPr/>
      </p:nvGrpSpPr>
      <p:grpSpPr>
        <a:xfrm>
          <a:off x="0" y="0"/>
          <a:ext cx="0" cy="0"/>
          <a:chOff x="0" y="0"/>
          <a:chExt cx="0" cy="0"/>
        </a:xfrm>
      </p:grpSpPr>
      <p:sp>
        <p:nvSpPr>
          <p:cNvPr id="1013" name="Google Shape;1013;p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14" name="Google Shape;1014;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1" name="Shape 1061"/>
        <p:cNvGrpSpPr/>
        <p:nvPr/>
      </p:nvGrpSpPr>
      <p:grpSpPr>
        <a:xfrm>
          <a:off x="0" y="0"/>
          <a:ext cx="0" cy="0"/>
          <a:chOff x="0" y="0"/>
          <a:chExt cx="0" cy="0"/>
        </a:xfrm>
      </p:grpSpPr>
      <p:sp>
        <p:nvSpPr>
          <p:cNvPr id="1062" name="Google Shape;1062;p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63" name="Google Shape;1063;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4" name="Shape 1104"/>
        <p:cNvGrpSpPr/>
        <p:nvPr/>
      </p:nvGrpSpPr>
      <p:grpSpPr>
        <a:xfrm>
          <a:off x="0" y="0"/>
          <a:ext cx="0" cy="0"/>
          <a:chOff x="0" y="0"/>
          <a:chExt cx="0" cy="0"/>
        </a:xfrm>
      </p:grpSpPr>
      <p:sp>
        <p:nvSpPr>
          <p:cNvPr id="1105" name="Google Shape;1105;p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06" name="Google Shape;1106;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5" name="Google Shape;325;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0_Title Slide">
  <p:cSld name="80_Title Slide">
    <p:spTree>
      <p:nvGrpSpPr>
        <p:cNvPr id="6" name="Shape 6"/>
        <p:cNvGrpSpPr/>
        <p:nvPr/>
      </p:nvGrpSpPr>
      <p:grpSpPr>
        <a:xfrm>
          <a:off x="0" y="0"/>
          <a:ext cx="0" cy="0"/>
          <a:chOff x="0" y="0"/>
          <a:chExt cx="0" cy="0"/>
        </a:xfrm>
      </p:grpSpPr>
      <p:sp>
        <p:nvSpPr>
          <p:cNvPr id="7" name="Google Shape;7;p2"/>
          <p:cNvSpPr/>
          <p:nvPr>
            <p:ph idx="2" type="pic"/>
          </p:nvPr>
        </p:nvSpPr>
        <p:spPr>
          <a:xfrm>
            <a:off x="6096000" y="2070103"/>
            <a:ext cx="5811530" cy="4503420"/>
          </a:xfrm>
          <a:prstGeom prst="rect">
            <a:avLst/>
          </a:prstGeom>
          <a:noFill/>
          <a:ln>
            <a:noFill/>
          </a:ln>
        </p:spPr>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9_Title Slide">
  <p:cSld name="89_Title Slide">
    <p:spTree>
      <p:nvGrpSpPr>
        <p:cNvPr id="29" name="Shape 29"/>
        <p:cNvGrpSpPr/>
        <p:nvPr/>
      </p:nvGrpSpPr>
      <p:grpSpPr>
        <a:xfrm>
          <a:off x="0" y="0"/>
          <a:ext cx="0" cy="0"/>
          <a:chOff x="0" y="0"/>
          <a:chExt cx="0" cy="0"/>
        </a:xfrm>
      </p:grpSpPr>
      <p:sp>
        <p:nvSpPr>
          <p:cNvPr id="30" name="Google Shape;30;p11"/>
          <p:cNvSpPr/>
          <p:nvPr>
            <p:ph idx="2" type="pic"/>
          </p:nvPr>
        </p:nvSpPr>
        <p:spPr>
          <a:xfrm>
            <a:off x="6096000" y="4662836"/>
            <a:ext cx="1510748" cy="1477429"/>
          </a:xfrm>
          <a:prstGeom prst="rect">
            <a:avLst/>
          </a:prstGeom>
          <a:noFill/>
          <a:ln>
            <a:noFill/>
          </a:ln>
        </p:spPr>
      </p:sp>
      <p:sp>
        <p:nvSpPr>
          <p:cNvPr id="31" name="Google Shape;31;p11"/>
          <p:cNvSpPr/>
          <p:nvPr>
            <p:ph idx="3" type="pic"/>
          </p:nvPr>
        </p:nvSpPr>
        <p:spPr>
          <a:xfrm>
            <a:off x="10396781" y="4662836"/>
            <a:ext cx="1510748" cy="1477429"/>
          </a:xfrm>
          <a:prstGeom prst="rect">
            <a:avLst/>
          </a:prstGeom>
          <a:noFill/>
          <a:ln>
            <a:noFill/>
          </a:ln>
        </p:spPr>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8_Title Slide">
  <p:cSld name="88_Title Slide">
    <p:spTree>
      <p:nvGrpSpPr>
        <p:cNvPr id="32" name="Shape 32"/>
        <p:cNvGrpSpPr/>
        <p:nvPr/>
      </p:nvGrpSpPr>
      <p:grpSpPr>
        <a:xfrm>
          <a:off x="0" y="0"/>
          <a:ext cx="0" cy="0"/>
          <a:chOff x="0" y="0"/>
          <a:chExt cx="0" cy="0"/>
        </a:xfrm>
      </p:grpSpPr>
      <p:sp>
        <p:nvSpPr>
          <p:cNvPr id="33" name="Google Shape;33;p12"/>
          <p:cNvSpPr/>
          <p:nvPr>
            <p:ph idx="2" type="pic"/>
          </p:nvPr>
        </p:nvSpPr>
        <p:spPr>
          <a:xfrm>
            <a:off x="2793304" y="4662837"/>
            <a:ext cx="2549979" cy="1477429"/>
          </a:xfrm>
          <a:prstGeom prst="rect">
            <a:avLst/>
          </a:prstGeom>
          <a:noFill/>
          <a:ln>
            <a:noFill/>
          </a:ln>
        </p:spPr>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90_Title Slide">
  <p:cSld name="90_Title Slide">
    <p:spTree>
      <p:nvGrpSpPr>
        <p:cNvPr id="34" name="Shape 34"/>
        <p:cNvGrpSpPr/>
        <p:nvPr/>
      </p:nvGrpSpPr>
      <p:grpSpPr>
        <a:xfrm>
          <a:off x="0" y="0"/>
          <a:ext cx="0" cy="0"/>
          <a:chOff x="0" y="0"/>
          <a:chExt cx="0" cy="0"/>
        </a:xfrm>
      </p:grpSpPr>
      <p:sp>
        <p:nvSpPr>
          <p:cNvPr id="35" name="Google Shape;35;p13"/>
          <p:cNvSpPr/>
          <p:nvPr>
            <p:ph idx="2" type="pic"/>
          </p:nvPr>
        </p:nvSpPr>
        <p:spPr>
          <a:xfrm>
            <a:off x="10007801" y="3466533"/>
            <a:ext cx="1899728" cy="2673731"/>
          </a:xfrm>
          <a:prstGeom prst="rect">
            <a:avLst/>
          </a:prstGeom>
          <a:noFill/>
          <a:ln>
            <a:noFill/>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92_Title Slide">
  <p:cSld name="92_Title Slide">
    <p:spTree>
      <p:nvGrpSpPr>
        <p:cNvPr id="36" name="Shape 36"/>
        <p:cNvGrpSpPr/>
        <p:nvPr/>
      </p:nvGrpSpPr>
      <p:grpSpPr>
        <a:xfrm>
          <a:off x="0" y="0"/>
          <a:ext cx="0" cy="0"/>
          <a:chOff x="0" y="0"/>
          <a:chExt cx="0" cy="0"/>
        </a:xfrm>
      </p:grpSpPr>
      <p:sp>
        <p:nvSpPr>
          <p:cNvPr id="37" name="Google Shape;37;p14"/>
          <p:cNvSpPr/>
          <p:nvPr>
            <p:ph idx="2" type="pic"/>
          </p:nvPr>
        </p:nvSpPr>
        <p:spPr>
          <a:xfrm>
            <a:off x="6096000" y="2043524"/>
            <a:ext cx="1937176" cy="1905766"/>
          </a:xfrm>
          <a:prstGeom prst="rect">
            <a:avLst/>
          </a:prstGeom>
          <a:noFill/>
          <a:ln>
            <a:noFill/>
          </a:ln>
        </p:spPr>
      </p:sp>
      <p:sp>
        <p:nvSpPr>
          <p:cNvPr id="38" name="Google Shape;38;p14"/>
          <p:cNvSpPr/>
          <p:nvPr>
            <p:ph idx="3" type="pic"/>
          </p:nvPr>
        </p:nvSpPr>
        <p:spPr>
          <a:xfrm>
            <a:off x="6096000" y="4234015"/>
            <a:ext cx="1937176" cy="1906017"/>
          </a:xfrm>
          <a:prstGeom prst="rect">
            <a:avLst/>
          </a:prstGeom>
          <a:noFill/>
          <a:ln>
            <a:noFill/>
          </a:ln>
        </p:spPr>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93_Title Slide">
  <p:cSld name="93_Title Slide">
    <p:spTree>
      <p:nvGrpSpPr>
        <p:cNvPr id="39" name="Shape 39"/>
        <p:cNvGrpSpPr/>
        <p:nvPr/>
      </p:nvGrpSpPr>
      <p:grpSpPr>
        <a:xfrm>
          <a:off x="0" y="0"/>
          <a:ext cx="0" cy="0"/>
          <a:chOff x="0" y="0"/>
          <a:chExt cx="0" cy="0"/>
        </a:xfrm>
      </p:grpSpPr>
      <p:sp>
        <p:nvSpPr>
          <p:cNvPr id="40" name="Google Shape;40;p15"/>
          <p:cNvSpPr/>
          <p:nvPr>
            <p:ph idx="2" type="pic"/>
          </p:nvPr>
        </p:nvSpPr>
        <p:spPr>
          <a:xfrm>
            <a:off x="8612937" y="2043520"/>
            <a:ext cx="3294591" cy="4096507"/>
          </a:xfrm>
          <a:prstGeom prst="rect">
            <a:avLst/>
          </a:prstGeom>
          <a:noFill/>
          <a:ln>
            <a:noFill/>
          </a:ln>
        </p:spPr>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5_Title Slide">
  <p:cSld name="75_Title Slide">
    <p:spTree>
      <p:nvGrpSpPr>
        <p:cNvPr id="41" name="Shape 41"/>
        <p:cNvGrpSpPr/>
        <p:nvPr/>
      </p:nvGrpSpPr>
      <p:grpSpPr>
        <a:xfrm>
          <a:off x="0" y="0"/>
          <a:ext cx="0" cy="0"/>
          <a:chOff x="0" y="0"/>
          <a:chExt cx="0" cy="0"/>
        </a:xfrm>
      </p:grpSpPr>
      <p:sp>
        <p:nvSpPr>
          <p:cNvPr id="42" name="Google Shape;42;p16"/>
          <p:cNvSpPr/>
          <p:nvPr>
            <p:ph idx="2" type="pic"/>
          </p:nvPr>
        </p:nvSpPr>
        <p:spPr>
          <a:xfrm>
            <a:off x="6843470" y="4347834"/>
            <a:ext cx="1327190" cy="1327190"/>
          </a:xfrm>
          <a:prstGeom prst="rect">
            <a:avLst/>
          </a:prstGeom>
          <a:noFill/>
          <a:ln>
            <a:noFill/>
          </a:ln>
        </p:spPr>
      </p:sp>
      <p:sp>
        <p:nvSpPr>
          <p:cNvPr id="43" name="Google Shape;43;p16"/>
          <p:cNvSpPr/>
          <p:nvPr>
            <p:ph idx="3" type="pic"/>
          </p:nvPr>
        </p:nvSpPr>
        <p:spPr>
          <a:xfrm>
            <a:off x="8480404" y="4347834"/>
            <a:ext cx="1327190" cy="1327190"/>
          </a:xfrm>
          <a:prstGeom prst="rect">
            <a:avLst/>
          </a:prstGeom>
          <a:noFill/>
          <a:ln>
            <a:noFill/>
          </a:ln>
        </p:spPr>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94_Title Slide">
  <p:cSld name="94_Title Slide">
    <p:spTree>
      <p:nvGrpSpPr>
        <p:cNvPr id="44" name="Shape 44"/>
        <p:cNvGrpSpPr/>
        <p:nvPr/>
      </p:nvGrpSpPr>
      <p:grpSpPr>
        <a:xfrm>
          <a:off x="0" y="0"/>
          <a:ext cx="0" cy="0"/>
          <a:chOff x="0" y="0"/>
          <a:chExt cx="0" cy="0"/>
        </a:xfrm>
      </p:grpSpPr>
      <p:sp>
        <p:nvSpPr>
          <p:cNvPr id="45" name="Google Shape;45;p17"/>
          <p:cNvSpPr/>
          <p:nvPr>
            <p:ph idx="2" type="pic"/>
          </p:nvPr>
        </p:nvSpPr>
        <p:spPr>
          <a:xfrm>
            <a:off x="2813998" y="2013705"/>
            <a:ext cx="2529528" cy="4151676"/>
          </a:xfrm>
          <a:prstGeom prst="rect">
            <a:avLst/>
          </a:prstGeom>
          <a:noFill/>
          <a:ln>
            <a:noFill/>
          </a:ln>
        </p:spPr>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8_Title Slide">
  <p:cSld name="78_Title Slide">
    <p:spTree>
      <p:nvGrpSpPr>
        <p:cNvPr id="46" name="Shape 46"/>
        <p:cNvGrpSpPr/>
        <p:nvPr/>
      </p:nvGrpSpPr>
      <p:grpSpPr>
        <a:xfrm>
          <a:off x="0" y="0"/>
          <a:ext cx="0" cy="0"/>
          <a:chOff x="0" y="0"/>
          <a:chExt cx="0" cy="0"/>
        </a:xfrm>
      </p:grpSpPr>
      <p:sp>
        <p:nvSpPr>
          <p:cNvPr id="47" name="Google Shape;47;p18"/>
          <p:cNvSpPr/>
          <p:nvPr>
            <p:ph idx="2" type="pic"/>
          </p:nvPr>
        </p:nvSpPr>
        <p:spPr>
          <a:xfrm>
            <a:off x="9482903" y="2013704"/>
            <a:ext cx="2424616" cy="2754739"/>
          </a:xfrm>
          <a:prstGeom prst="rect">
            <a:avLst/>
          </a:prstGeom>
          <a:noFill/>
          <a:ln>
            <a:noFill/>
          </a:ln>
        </p:spPr>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91_Title Slide">
  <p:cSld name="91_Title Slide">
    <p:spTree>
      <p:nvGrpSpPr>
        <p:cNvPr id="48" name="Shape 48"/>
        <p:cNvGrpSpPr/>
        <p:nvPr/>
      </p:nvGrpSpPr>
      <p:grpSpPr>
        <a:xfrm>
          <a:off x="0" y="0"/>
          <a:ext cx="0" cy="0"/>
          <a:chOff x="0" y="0"/>
          <a:chExt cx="0" cy="0"/>
        </a:xfrm>
      </p:grpSpPr>
      <p:sp>
        <p:nvSpPr>
          <p:cNvPr id="49" name="Google Shape;49;p19"/>
          <p:cNvSpPr/>
          <p:nvPr>
            <p:ph idx="2" type="pic"/>
          </p:nvPr>
        </p:nvSpPr>
        <p:spPr>
          <a:xfrm>
            <a:off x="6096001" y="2043268"/>
            <a:ext cx="2763531" cy="2541984"/>
          </a:xfrm>
          <a:prstGeom prst="rect">
            <a:avLst/>
          </a:prstGeom>
          <a:noFill/>
          <a:ln>
            <a:noFill/>
          </a:ln>
        </p:spPr>
      </p:sp>
      <p:sp>
        <p:nvSpPr>
          <p:cNvPr id="50" name="Google Shape;50;p19"/>
          <p:cNvSpPr/>
          <p:nvPr>
            <p:ph idx="3" type="pic"/>
          </p:nvPr>
        </p:nvSpPr>
        <p:spPr>
          <a:xfrm>
            <a:off x="6096001" y="4869722"/>
            <a:ext cx="2763531" cy="1290688"/>
          </a:xfrm>
          <a:prstGeom prst="rect">
            <a:avLst/>
          </a:prstGeom>
          <a:noFill/>
          <a:ln>
            <a:noFill/>
          </a:ln>
        </p:spPr>
      </p:sp>
      <p:sp>
        <p:nvSpPr>
          <p:cNvPr id="51" name="Google Shape;51;p19"/>
          <p:cNvSpPr/>
          <p:nvPr>
            <p:ph idx="4" type="pic"/>
          </p:nvPr>
        </p:nvSpPr>
        <p:spPr>
          <a:xfrm>
            <a:off x="3332471" y="2043268"/>
            <a:ext cx="2011055" cy="4122115"/>
          </a:xfrm>
          <a:prstGeom prst="rect">
            <a:avLst/>
          </a:prstGeom>
          <a:noFill/>
          <a:ln>
            <a:noFill/>
          </a:ln>
        </p:spPr>
      </p:sp>
      <p:sp>
        <p:nvSpPr>
          <p:cNvPr id="52" name="Google Shape;52;p19"/>
          <p:cNvSpPr/>
          <p:nvPr>
            <p:ph idx="5" type="pic"/>
          </p:nvPr>
        </p:nvSpPr>
        <p:spPr>
          <a:xfrm>
            <a:off x="1663701" y="2043269"/>
            <a:ext cx="1384299" cy="1100170"/>
          </a:xfrm>
          <a:prstGeom prst="rect">
            <a:avLst/>
          </a:prstGeom>
          <a:noFill/>
          <a:ln>
            <a:noFill/>
          </a:ln>
        </p:spPr>
      </p:sp>
      <p:sp>
        <p:nvSpPr>
          <p:cNvPr id="53" name="Google Shape;53;p19"/>
          <p:cNvSpPr/>
          <p:nvPr>
            <p:ph idx="6" type="pic"/>
          </p:nvPr>
        </p:nvSpPr>
        <p:spPr>
          <a:xfrm>
            <a:off x="284471" y="3427910"/>
            <a:ext cx="2763531" cy="2737475"/>
          </a:xfrm>
          <a:prstGeom prst="rect">
            <a:avLst/>
          </a:prstGeom>
          <a:noFill/>
          <a:ln>
            <a:noFill/>
          </a:ln>
        </p:spPr>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95_Title Slide">
  <p:cSld name="95_Title Slide">
    <p:spTree>
      <p:nvGrpSpPr>
        <p:cNvPr id="54" name="Shape 54"/>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1_Title Slide">
  <p:cSld name="81_Title Slide">
    <p:spTree>
      <p:nvGrpSpPr>
        <p:cNvPr id="8" name="Shape 8"/>
        <p:cNvGrpSpPr/>
        <p:nvPr/>
      </p:nvGrpSpPr>
      <p:grpSpPr>
        <a:xfrm>
          <a:off x="0" y="0"/>
          <a:ext cx="0" cy="0"/>
          <a:chOff x="0" y="0"/>
          <a:chExt cx="0" cy="0"/>
        </a:xfrm>
      </p:grpSpPr>
      <p:sp>
        <p:nvSpPr>
          <p:cNvPr id="9" name="Google Shape;9;p3"/>
          <p:cNvSpPr/>
          <p:nvPr>
            <p:ph idx="2" type="pic"/>
          </p:nvPr>
        </p:nvSpPr>
        <p:spPr>
          <a:xfrm>
            <a:off x="2468879" y="2043274"/>
            <a:ext cx="2874646" cy="4096991"/>
          </a:xfrm>
          <a:prstGeom prst="rect">
            <a:avLst/>
          </a:prstGeom>
          <a:noFill/>
          <a:ln>
            <a:noFill/>
          </a:ln>
        </p:spPr>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2_Title Slide">
  <p:cSld name="82_Title Slide">
    <p:spTree>
      <p:nvGrpSpPr>
        <p:cNvPr id="10" name="Shape 10"/>
        <p:cNvGrpSpPr/>
        <p:nvPr/>
      </p:nvGrpSpPr>
      <p:grpSpPr>
        <a:xfrm>
          <a:off x="0" y="0"/>
          <a:ext cx="0" cy="0"/>
          <a:chOff x="0" y="0"/>
          <a:chExt cx="0" cy="0"/>
        </a:xfrm>
      </p:grpSpPr>
      <p:sp>
        <p:nvSpPr>
          <p:cNvPr id="11" name="Google Shape;11;p4"/>
          <p:cNvSpPr/>
          <p:nvPr>
            <p:ph idx="2" type="pic"/>
          </p:nvPr>
        </p:nvSpPr>
        <p:spPr>
          <a:xfrm>
            <a:off x="6095999" y="4470274"/>
            <a:ext cx="1669990" cy="1669990"/>
          </a:xfrm>
          <a:prstGeom prst="rect">
            <a:avLst/>
          </a:prstGeom>
          <a:no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9_Title Slide">
  <p:cSld name="79_Title Slide">
    <p:spTree>
      <p:nvGrpSpPr>
        <p:cNvPr id="12" name="Shape 12"/>
        <p:cNvGrpSpPr/>
        <p:nvPr/>
      </p:nvGrpSpPr>
      <p:grpSpPr>
        <a:xfrm>
          <a:off x="0" y="0"/>
          <a:ext cx="0" cy="0"/>
          <a:chOff x="0" y="0"/>
          <a:chExt cx="0" cy="0"/>
        </a:xfrm>
      </p:grpSpPr>
      <p:sp>
        <p:nvSpPr>
          <p:cNvPr id="13" name="Google Shape;13;p5"/>
          <p:cNvSpPr/>
          <p:nvPr>
            <p:ph idx="2" type="pic"/>
          </p:nvPr>
        </p:nvSpPr>
        <p:spPr>
          <a:xfrm>
            <a:off x="3427871" y="3133941"/>
            <a:ext cx="1915654" cy="1915654"/>
          </a:xfrm>
          <a:prstGeom prst="rect">
            <a:avLst/>
          </a:prstGeom>
          <a:noFill/>
          <a:ln>
            <a:no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3_Title Slide">
  <p:cSld name="83_Title Slide">
    <p:spTree>
      <p:nvGrpSpPr>
        <p:cNvPr id="14" name="Shape 14"/>
        <p:cNvGrpSpPr/>
        <p:nvPr/>
      </p:nvGrpSpPr>
      <p:grpSpPr>
        <a:xfrm>
          <a:off x="0" y="0"/>
          <a:ext cx="0" cy="0"/>
          <a:chOff x="0" y="0"/>
          <a:chExt cx="0" cy="0"/>
        </a:xfrm>
      </p:grpSpPr>
      <p:sp>
        <p:nvSpPr>
          <p:cNvPr id="15" name="Google Shape;15;p6"/>
          <p:cNvSpPr/>
          <p:nvPr>
            <p:ph idx="2" type="pic"/>
          </p:nvPr>
        </p:nvSpPr>
        <p:spPr>
          <a:xfrm>
            <a:off x="284471" y="2043274"/>
            <a:ext cx="5059054" cy="4096991"/>
          </a:xfrm>
          <a:prstGeom prst="rect">
            <a:avLst/>
          </a:prstGeom>
          <a:noFill/>
          <a:ln>
            <a:noFill/>
          </a:ln>
        </p:spPr>
      </p:sp>
      <p:sp>
        <p:nvSpPr>
          <p:cNvPr id="16" name="Google Shape;16;p6"/>
          <p:cNvSpPr/>
          <p:nvPr>
            <p:ph idx="3" type="pic"/>
          </p:nvPr>
        </p:nvSpPr>
        <p:spPr>
          <a:xfrm>
            <a:off x="6096000" y="4662836"/>
            <a:ext cx="1510748" cy="1477429"/>
          </a:xfrm>
          <a:prstGeom prst="rect">
            <a:avLst/>
          </a:prstGeom>
          <a:noFill/>
          <a:ln>
            <a:noFill/>
          </a:ln>
        </p:spPr>
      </p:sp>
      <p:sp>
        <p:nvSpPr>
          <p:cNvPr id="17" name="Google Shape;17;p6"/>
          <p:cNvSpPr/>
          <p:nvPr>
            <p:ph idx="4" type="pic"/>
          </p:nvPr>
        </p:nvSpPr>
        <p:spPr>
          <a:xfrm>
            <a:off x="10396781" y="4662836"/>
            <a:ext cx="1510748" cy="1477429"/>
          </a:xfrm>
          <a:prstGeom prst="rect">
            <a:avLst/>
          </a:prstGeom>
          <a:no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5_Title Slide">
  <p:cSld name="85_Title Slide">
    <p:spTree>
      <p:nvGrpSpPr>
        <p:cNvPr id="18" name="Shape 18"/>
        <p:cNvGrpSpPr/>
        <p:nvPr/>
      </p:nvGrpSpPr>
      <p:grpSpPr>
        <a:xfrm>
          <a:off x="0" y="0"/>
          <a:ext cx="0" cy="0"/>
          <a:chOff x="0" y="0"/>
          <a:chExt cx="0" cy="0"/>
        </a:xfrm>
      </p:grpSpPr>
      <p:sp>
        <p:nvSpPr>
          <p:cNvPr id="19" name="Google Shape;19;p7"/>
          <p:cNvSpPr/>
          <p:nvPr>
            <p:ph idx="2" type="pic"/>
          </p:nvPr>
        </p:nvSpPr>
        <p:spPr>
          <a:xfrm>
            <a:off x="2632261" y="3429000"/>
            <a:ext cx="2711264" cy="2711264"/>
          </a:xfrm>
          <a:prstGeom prst="rect">
            <a:avLst/>
          </a:prstGeom>
          <a:noFill/>
          <a:ln>
            <a:noFill/>
          </a:ln>
        </p:spPr>
      </p:sp>
      <p:sp>
        <p:nvSpPr>
          <p:cNvPr id="20" name="Google Shape;20;p7"/>
          <p:cNvSpPr/>
          <p:nvPr>
            <p:ph idx="3" type="pic"/>
          </p:nvPr>
        </p:nvSpPr>
        <p:spPr>
          <a:xfrm>
            <a:off x="6095999" y="4470274"/>
            <a:ext cx="1669990" cy="1669990"/>
          </a:xfrm>
          <a:prstGeom prst="rect">
            <a:avLst/>
          </a:prstGeom>
          <a:noFill/>
          <a:ln>
            <a:noFill/>
          </a:ln>
        </p:spPr>
      </p:sp>
      <p:sp>
        <p:nvSpPr>
          <p:cNvPr id="21" name="Google Shape;21;p7"/>
          <p:cNvSpPr/>
          <p:nvPr>
            <p:ph idx="4" type="pic"/>
          </p:nvPr>
        </p:nvSpPr>
        <p:spPr>
          <a:xfrm>
            <a:off x="8267364" y="5024606"/>
            <a:ext cx="1115658" cy="1115658"/>
          </a:xfrm>
          <a:prstGeom prst="rect">
            <a:avLst/>
          </a:prstGeom>
          <a:no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6_Title Slide">
  <p:cSld name="86_Title Slide">
    <p:spTree>
      <p:nvGrpSpPr>
        <p:cNvPr id="22" name="Shape 22"/>
        <p:cNvGrpSpPr/>
        <p:nvPr/>
      </p:nvGrpSpPr>
      <p:grpSpPr>
        <a:xfrm>
          <a:off x="0" y="0"/>
          <a:ext cx="0" cy="0"/>
          <a:chOff x="0" y="0"/>
          <a:chExt cx="0" cy="0"/>
        </a:xfrm>
      </p:grpSpPr>
      <p:sp>
        <p:nvSpPr>
          <p:cNvPr id="23" name="Google Shape;23;p8"/>
          <p:cNvSpPr/>
          <p:nvPr>
            <p:ph idx="2" type="pic"/>
          </p:nvPr>
        </p:nvSpPr>
        <p:spPr>
          <a:xfrm>
            <a:off x="284471" y="4328921"/>
            <a:ext cx="5059054" cy="1811344"/>
          </a:xfrm>
          <a:prstGeom prst="rect">
            <a:avLst/>
          </a:prstGeom>
          <a:noFill/>
          <a:ln>
            <a:noFill/>
          </a:ln>
        </p:spPr>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4_Title Slide">
  <p:cSld name="84_Title Slide">
    <p:spTree>
      <p:nvGrpSpPr>
        <p:cNvPr id="24" name="Shape 24"/>
        <p:cNvGrpSpPr/>
        <p:nvPr/>
      </p:nvGrpSpPr>
      <p:grpSpPr>
        <a:xfrm>
          <a:off x="0" y="0"/>
          <a:ext cx="0" cy="0"/>
          <a:chOff x="0" y="0"/>
          <a:chExt cx="0" cy="0"/>
        </a:xfrm>
      </p:grpSpPr>
      <p:sp>
        <p:nvSpPr>
          <p:cNvPr id="25" name="Google Shape;25;p9"/>
          <p:cNvSpPr/>
          <p:nvPr>
            <p:ph idx="2" type="pic"/>
          </p:nvPr>
        </p:nvSpPr>
        <p:spPr>
          <a:xfrm>
            <a:off x="284471" y="2043274"/>
            <a:ext cx="5059054" cy="4096991"/>
          </a:xfrm>
          <a:prstGeom prst="rect">
            <a:avLst/>
          </a:prstGeom>
          <a:noFill/>
          <a:ln>
            <a:noFill/>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7_Title Slide">
  <p:cSld name="87_Title Slide">
    <p:spTree>
      <p:nvGrpSpPr>
        <p:cNvPr id="26" name="Shape 26"/>
        <p:cNvGrpSpPr/>
        <p:nvPr/>
      </p:nvGrpSpPr>
      <p:grpSpPr>
        <a:xfrm>
          <a:off x="0" y="0"/>
          <a:ext cx="0" cy="0"/>
          <a:chOff x="0" y="0"/>
          <a:chExt cx="0" cy="0"/>
        </a:xfrm>
      </p:grpSpPr>
      <p:sp>
        <p:nvSpPr>
          <p:cNvPr id="27" name="Google Shape;27;p10"/>
          <p:cNvSpPr/>
          <p:nvPr>
            <p:ph idx="2" type="pic"/>
          </p:nvPr>
        </p:nvSpPr>
        <p:spPr>
          <a:xfrm>
            <a:off x="6096000" y="2043275"/>
            <a:ext cx="2874646" cy="4096991"/>
          </a:xfrm>
          <a:prstGeom prst="rect">
            <a:avLst/>
          </a:prstGeom>
          <a:noFill/>
          <a:ln>
            <a:noFill/>
          </a:ln>
        </p:spPr>
      </p:sp>
      <p:sp>
        <p:nvSpPr>
          <p:cNvPr id="28" name="Google Shape;28;p10"/>
          <p:cNvSpPr/>
          <p:nvPr>
            <p:ph idx="3" type="pic"/>
          </p:nvPr>
        </p:nvSpPr>
        <p:spPr>
          <a:xfrm>
            <a:off x="10007801" y="2043274"/>
            <a:ext cx="1899728" cy="4096990"/>
          </a:xfrm>
          <a:prstGeom prst="rect">
            <a:avLst/>
          </a:prstGeom>
          <a:noFill/>
          <a:ln>
            <a:noFill/>
          </a:ln>
        </p:spPr>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2.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 Id="rId3"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 Id="rId3"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 Id="rId3"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9.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0.xml"/><Relationship Id="rId3" Type="http://schemas.openxmlformats.org/officeDocument/2006/relationships/image" Target="../media/image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1.xml"/><Relationship Id="rId3" Type="http://schemas.openxmlformats.org/officeDocument/2006/relationships/image" Target="../media/image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2.xml"/><Relationship Id="rId3" Type="http://schemas.openxmlformats.org/officeDocument/2006/relationships/image" Target="../media/image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21"/>
          <p:cNvSpPr/>
          <p:nvPr>
            <p:ph idx="2" type="pic"/>
          </p:nvPr>
        </p:nvSpPr>
        <p:spPr>
          <a:xfrm>
            <a:off x="6096000" y="2070103"/>
            <a:ext cx="5811530" cy="4503420"/>
          </a:xfrm>
          <a:prstGeom prst="rect">
            <a:avLst/>
          </a:prstGeom>
          <a:noFill/>
          <a:ln>
            <a:noFill/>
          </a:ln>
        </p:spPr>
      </p:sp>
      <p:sp>
        <p:nvSpPr>
          <p:cNvPr id="60" name="Google Shape;60;p21"/>
          <p:cNvSpPr/>
          <p:nvPr/>
        </p:nvSpPr>
        <p:spPr>
          <a:xfrm>
            <a:off x="11798027" y="5646886"/>
            <a:ext cx="393973" cy="121111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61" name="Google Shape;61;p21"/>
          <p:cNvSpPr txBox="1"/>
          <p:nvPr/>
        </p:nvSpPr>
        <p:spPr>
          <a:xfrm>
            <a:off x="194385" y="6429371"/>
            <a:ext cx="1693745"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800" u="none" cap="none" strike="noStrike">
                <a:solidFill>
                  <a:schemeClr val="dk1"/>
                </a:solidFill>
                <a:latin typeface="Poppins Medium"/>
                <a:ea typeface="Poppins Medium"/>
                <a:cs typeface="Poppins Medium"/>
                <a:sym typeface="Poppins Medium"/>
              </a:rPr>
              <a:t>www.example.com</a:t>
            </a:r>
            <a:endParaRPr/>
          </a:p>
        </p:txBody>
      </p:sp>
      <p:sp>
        <p:nvSpPr>
          <p:cNvPr id="62" name="Google Shape;62;p21"/>
          <p:cNvSpPr txBox="1"/>
          <p:nvPr/>
        </p:nvSpPr>
        <p:spPr>
          <a:xfrm>
            <a:off x="194386" y="1738326"/>
            <a:ext cx="1115658"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chemeClr val="dk1"/>
                </a:solidFill>
                <a:latin typeface="Poppins Medium"/>
                <a:ea typeface="Poppins Medium"/>
                <a:cs typeface="Poppins Medium"/>
                <a:sym typeface="Poppins Medium"/>
              </a:rPr>
              <a:t>[ 001 ]</a:t>
            </a:r>
            <a:endParaRPr/>
          </a:p>
        </p:txBody>
      </p:sp>
      <p:grpSp>
        <p:nvGrpSpPr>
          <p:cNvPr id="63" name="Google Shape;63;p21"/>
          <p:cNvGrpSpPr/>
          <p:nvPr/>
        </p:nvGrpSpPr>
        <p:grpSpPr>
          <a:xfrm>
            <a:off x="6002199" y="1738326"/>
            <a:ext cx="3168567" cy="230832"/>
            <a:chOff x="3346704" y="3321278"/>
            <a:chExt cx="3168567" cy="230832"/>
          </a:xfrm>
        </p:grpSpPr>
        <p:sp>
          <p:nvSpPr>
            <p:cNvPr id="64" name="Google Shape;64;p21"/>
            <p:cNvSpPr txBox="1"/>
            <p:nvPr/>
          </p:nvSpPr>
          <p:spPr>
            <a:xfrm>
              <a:off x="4356338" y="3321278"/>
              <a:ext cx="1115658"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chemeClr val="dk1"/>
                  </a:solidFill>
                  <a:latin typeface="Poppins Medium"/>
                  <a:ea typeface="Poppins Medium"/>
                  <a:cs typeface="Poppins Medium"/>
                  <a:sym typeface="Poppins Medium"/>
                </a:rPr>
                <a:t>STUDIO</a:t>
              </a:r>
              <a:endParaRPr/>
            </a:p>
          </p:txBody>
        </p:sp>
        <p:sp>
          <p:nvSpPr>
            <p:cNvPr id="65" name="Google Shape;65;p21"/>
            <p:cNvSpPr txBox="1"/>
            <p:nvPr/>
          </p:nvSpPr>
          <p:spPr>
            <a:xfrm>
              <a:off x="3346704" y="3321278"/>
              <a:ext cx="1115658"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chemeClr val="dk1"/>
                  </a:solidFill>
                  <a:latin typeface="Poppins Medium"/>
                  <a:ea typeface="Poppins Medium"/>
                  <a:cs typeface="Poppins Medium"/>
                  <a:sym typeface="Poppins Medium"/>
                </a:rPr>
                <a:t>XPR</a:t>
              </a:r>
              <a:endParaRPr/>
            </a:p>
          </p:txBody>
        </p:sp>
        <p:sp>
          <p:nvSpPr>
            <p:cNvPr id="66" name="Google Shape;66;p21"/>
            <p:cNvSpPr txBox="1"/>
            <p:nvPr/>
          </p:nvSpPr>
          <p:spPr>
            <a:xfrm>
              <a:off x="5399613" y="3321278"/>
              <a:ext cx="1115658"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chemeClr val="dk1"/>
                  </a:solidFill>
                  <a:latin typeface="Poppins Medium"/>
                  <a:ea typeface="Poppins Medium"/>
                  <a:cs typeface="Poppins Medium"/>
                  <a:sym typeface="Poppins Medium"/>
                </a:rPr>
                <a:t>@2025</a:t>
              </a:r>
              <a:endParaRPr/>
            </a:p>
          </p:txBody>
        </p:sp>
      </p:grpSp>
      <p:sp>
        <p:nvSpPr>
          <p:cNvPr id="67" name="Google Shape;67;p21"/>
          <p:cNvSpPr/>
          <p:nvPr/>
        </p:nvSpPr>
        <p:spPr>
          <a:xfrm>
            <a:off x="4484558" y="4316415"/>
            <a:ext cx="1621392" cy="1099199"/>
          </a:xfrm>
          <a:custGeom>
            <a:rect b="b" l="l" r="r" t="t"/>
            <a:pathLst>
              <a:path extrusionOk="0" h="1099199" w="1621392">
                <a:moveTo>
                  <a:pt x="338196" y="383702"/>
                </a:moveTo>
                <a:cubicBezTo>
                  <a:pt x="338196" y="448668"/>
                  <a:pt x="376551" y="498517"/>
                  <a:pt x="453135" y="533248"/>
                </a:cubicBezTo>
                <a:cubicBezTo>
                  <a:pt x="512229" y="560109"/>
                  <a:pt x="578819" y="573602"/>
                  <a:pt x="653030" y="573602"/>
                </a:cubicBezTo>
                <a:cubicBezTo>
                  <a:pt x="712998" y="573602"/>
                  <a:pt x="801326" y="561109"/>
                  <a:pt x="918015" y="536247"/>
                </a:cubicBezTo>
                <a:lnTo>
                  <a:pt x="1019711" y="394072"/>
                </a:lnTo>
                <a:cubicBezTo>
                  <a:pt x="1071933" y="320736"/>
                  <a:pt x="1146644" y="247025"/>
                  <a:pt x="1243717" y="172689"/>
                </a:cubicBezTo>
                <a:cubicBezTo>
                  <a:pt x="1356408" y="86235"/>
                  <a:pt x="1448234" y="42882"/>
                  <a:pt x="1518947" y="42882"/>
                </a:cubicBezTo>
                <a:cubicBezTo>
                  <a:pt x="1589659" y="42882"/>
                  <a:pt x="1621393" y="63871"/>
                  <a:pt x="1621393" y="105849"/>
                </a:cubicBezTo>
                <a:cubicBezTo>
                  <a:pt x="1621393" y="186432"/>
                  <a:pt x="1542059" y="274760"/>
                  <a:pt x="1383518" y="370834"/>
                </a:cubicBezTo>
                <a:cubicBezTo>
                  <a:pt x="1260583" y="445545"/>
                  <a:pt x="1143395" y="498891"/>
                  <a:pt x="1032204" y="531124"/>
                </a:cubicBezTo>
                <a:lnTo>
                  <a:pt x="951622" y="665054"/>
                </a:lnTo>
                <a:cubicBezTo>
                  <a:pt x="873538" y="794360"/>
                  <a:pt x="775465" y="897556"/>
                  <a:pt x="657402" y="974765"/>
                </a:cubicBezTo>
                <a:cubicBezTo>
                  <a:pt x="530469" y="1057721"/>
                  <a:pt x="396041" y="1099199"/>
                  <a:pt x="253991" y="1099199"/>
                </a:cubicBezTo>
                <a:cubicBezTo>
                  <a:pt x="194397" y="1099199"/>
                  <a:pt x="142050" y="1091203"/>
                  <a:pt x="96574" y="1075087"/>
                </a:cubicBezTo>
                <a:cubicBezTo>
                  <a:pt x="32108" y="1051599"/>
                  <a:pt x="0" y="1015743"/>
                  <a:pt x="0" y="967519"/>
                </a:cubicBezTo>
                <a:cubicBezTo>
                  <a:pt x="0" y="944531"/>
                  <a:pt x="6372" y="923542"/>
                  <a:pt x="18990" y="904552"/>
                </a:cubicBezTo>
                <a:cubicBezTo>
                  <a:pt x="33107" y="883563"/>
                  <a:pt x="51223" y="873069"/>
                  <a:pt x="73211" y="873069"/>
                </a:cubicBezTo>
                <a:cubicBezTo>
                  <a:pt x="85830" y="873069"/>
                  <a:pt x="97324" y="877566"/>
                  <a:pt x="107568" y="886562"/>
                </a:cubicBezTo>
                <a:cubicBezTo>
                  <a:pt x="117813" y="895557"/>
                  <a:pt x="122935" y="906426"/>
                  <a:pt x="122935" y="919169"/>
                </a:cubicBezTo>
                <a:cubicBezTo>
                  <a:pt x="122935" y="950903"/>
                  <a:pt x="107318" y="966769"/>
                  <a:pt x="76085" y="966769"/>
                </a:cubicBezTo>
                <a:cubicBezTo>
                  <a:pt x="57095" y="966769"/>
                  <a:pt x="42852" y="958024"/>
                  <a:pt x="33607" y="940408"/>
                </a:cubicBezTo>
                <a:cubicBezTo>
                  <a:pt x="31608" y="948779"/>
                  <a:pt x="30734" y="958024"/>
                  <a:pt x="30734" y="968268"/>
                </a:cubicBezTo>
                <a:cubicBezTo>
                  <a:pt x="30734" y="1009746"/>
                  <a:pt x="58594" y="1039731"/>
                  <a:pt x="114190" y="1058346"/>
                </a:cubicBezTo>
                <a:cubicBezTo>
                  <a:pt x="153169" y="1071464"/>
                  <a:pt x="199395" y="1078085"/>
                  <a:pt x="252491" y="1078085"/>
                </a:cubicBezTo>
                <a:cubicBezTo>
                  <a:pt x="395916" y="1078085"/>
                  <a:pt x="525722" y="1021740"/>
                  <a:pt x="641911" y="908925"/>
                </a:cubicBezTo>
                <a:cubicBezTo>
                  <a:pt x="703378" y="849331"/>
                  <a:pt x="791706" y="732518"/>
                  <a:pt x="906895" y="558235"/>
                </a:cubicBezTo>
                <a:cubicBezTo>
                  <a:pt x="803950" y="579724"/>
                  <a:pt x="719245" y="590468"/>
                  <a:pt x="652905" y="590468"/>
                </a:cubicBezTo>
                <a:cubicBezTo>
                  <a:pt x="570948" y="590468"/>
                  <a:pt x="498486" y="575351"/>
                  <a:pt x="435520" y="545117"/>
                </a:cubicBezTo>
                <a:cubicBezTo>
                  <a:pt x="354438" y="506512"/>
                  <a:pt x="313959" y="450667"/>
                  <a:pt x="313959" y="377456"/>
                </a:cubicBezTo>
                <a:cubicBezTo>
                  <a:pt x="313959" y="251022"/>
                  <a:pt x="388170" y="152450"/>
                  <a:pt x="536466" y="81737"/>
                </a:cubicBezTo>
                <a:cubicBezTo>
                  <a:pt x="657152" y="24017"/>
                  <a:pt x="786959" y="-3093"/>
                  <a:pt x="926010" y="280"/>
                </a:cubicBezTo>
                <a:lnTo>
                  <a:pt x="962616" y="1779"/>
                </a:lnTo>
                <a:lnTo>
                  <a:pt x="969237" y="8401"/>
                </a:lnTo>
                <a:lnTo>
                  <a:pt x="961242" y="17896"/>
                </a:lnTo>
                <a:cubicBezTo>
                  <a:pt x="946125" y="19895"/>
                  <a:pt x="897275" y="23518"/>
                  <a:pt x="814819" y="28890"/>
                </a:cubicBezTo>
                <a:cubicBezTo>
                  <a:pt x="755226" y="32763"/>
                  <a:pt x="707001" y="40384"/>
                  <a:pt x="669896" y="51628"/>
                </a:cubicBezTo>
                <a:cubicBezTo>
                  <a:pt x="581068" y="77989"/>
                  <a:pt x="506857" y="116843"/>
                  <a:pt x="447388" y="168191"/>
                </a:cubicBezTo>
                <a:cubicBezTo>
                  <a:pt x="374677" y="231283"/>
                  <a:pt x="338321" y="302995"/>
                  <a:pt x="338321" y="383702"/>
                </a:cubicBezTo>
                <a:close/>
                <a:moveTo>
                  <a:pt x="1535063" y="59624"/>
                </a:moveTo>
                <a:cubicBezTo>
                  <a:pt x="1457479" y="59624"/>
                  <a:pt x="1371150" y="99602"/>
                  <a:pt x="1275950" y="179435"/>
                </a:cubicBezTo>
                <a:cubicBezTo>
                  <a:pt x="1232473" y="216041"/>
                  <a:pt x="1189996" y="267389"/>
                  <a:pt x="1148518" y="333604"/>
                </a:cubicBezTo>
                <a:cubicBezTo>
                  <a:pt x="1114286" y="391073"/>
                  <a:pt x="1080429" y="448793"/>
                  <a:pt x="1046821" y="506762"/>
                </a:cubicBezTo>
                <a:cubicBezTo>
                  <a:pt x="1150766" y="476029"/>
                  <a:pt x="1251338" y="431802"/>
                  <a:pt x="1348412" y="373708"/>
                </a:cubicBezTo>
                <a:cubicBezTo>
                  <a:pt x="1464975" y="304494"/>
                  <a:pt x="1545308" y="232407"/>
                  <a:pt x="1589284" y="157322"/>
                </a:cubicBezTo>
                <a:cubicBezTo>
                  <a:pt x="1600529" y="137832"/>
                  <a:pt x="1606151" y="122715"/>
                  <a:pt x="1606151" y="111971"/>
                </a:cubicBezTo>
                <a:cubicBezTo>
                  <a:pt x="1606151" y="76864"/>
                  <a:pt x="1582413" y="59374"/>
                  <a:pt x="1535188" y="59374"/>
                </a:cubicBezTo>
                <a:close/>
              </a:path>
            </a:pathLst>
          </a:custGeom>
          <a:solidFill>
            <a:srgbClr val="000000"/>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 name="Google Shape;68;p21"/>
          <p:cNvSpPr/>
          <p:nvPr/>
        </p:nvSpPr>
        <p:spPr>
          <a:xfrm>
            <a:off x="3973512" y="4929274"/>
            <a:ext cx="413562" cy="128501"/>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9" name="Google Shape;69;p21"/>
          <p:cNvSpPr txBox="1"/>
          <p:nvPr/>
        </p:nvSpPr>
        <p:spPr>
          <a:xfrm>
            <a:off x="102661" y="3191536"/>
            <a:ext cx="10848456" cy="209288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3000">
                <a:solidFill>
                  <a:schemeClr val="dk1"/>
                </a:solidFill>
                <a:latin typeface="Poppins SemiBold"/>
                <a:ea typeface="Poppins SemiBold"/>
                <a:cs typeface="Poppins SemiBold"/>
                <a:sym typeface="Poppins SemiBold"/>
              </a:rPr>
              <a:t>PROPO</a:t>
            </a:r>
            <a:endParaRPr/>
          </a:p>
        </p:txBody>
      </p:sp>
      <p:sp>
        <p:nvSpPr>
          <p:cNvPr id="70" name="Google Shape;70;p21"/>
          <p:cNvSpPr/>
          <p:nvPr/>
        </p:nvSpPr>
        <p:spPr>
          <a:xfrm>
            <a:off x="2125847" y="1833391"/>
            <a:ext cx="2256465" cy="1753940"/>
          </a:xfrm>
          <a:custGeom>
            <a:rect b="b" l="l" r="r" t="t"/>
            <a:pathLst>
              <a:path extrusionOk="0" h="1753940" w="2256465">
                <a:moveTo>
                  <a:pt x="309019" y="957765"/>
                </a:moveTo>
                <a:cubicBezTo>
                  <a:pt x="305644" y="957765"/>
                  <a:pt x="301269" y="959265"/>
                  <a:pt x="295893" y="962141"/>
                </a:cubicBezTo>
                <a:cubicBezTo>
                  <a:pt x="290518" y="965016"/>
                  <a:pt x="279392" y="974641"/>
                  <a:pt x="262766" y="990892"/>
                </a:cubicBezTo>
                <a:cubicBezTo>
                  <a:pt x="246140" y="1007143"/>
                  <a:pt x="227764" y="1029395"/>
                  <a:pt x="207763" y="1057772"/>
                </a:cubicBezTo>
                <a:cubicBezTo>
                  <a:pt x="171886" y="1107775"/>
                  <a:pt x="134883" y="1179029"/>
                  <a:pt x="96506" y="1271410"/>
                </a:cubicBezTo>
                <a:lnTo>
                  <a:pt x="96506" y="1271535"/>
                </a:lnTo>
                <a:cubicBezTo>
                  <a:pt x="126508" y="1260659"/>
                  <a:pt x="154635" y="1244658"/>
                  <a:pt x="180886" y="1223407"/>
                </a:cubicBezTo>
                <a:cubicBezTo>
                  <a:pt x="207138" y="1202156"/>
                  <a:pt x="228764" y="1179029"/>
                  <a:pt x="245890" y="1154028"/>
                </a:cubicBezTo>
                <a:cubicBezTo>
                  <a:pt x="263016" y="1129026"/>
                  <a:pt x="276642" y="1104650"/>
                  <a:pt x="287143" y="1080898"/>
                </a:cubicBezTo>
                <a:cubicBezTo>
                  <a:pt x="297519" y="1057147"/>
                  <a:pt x="304769" y="1034895"/>
                  <a:pt x="309019" y="1014019"/>
                </a:cubicBezTo>
                <a:cubicBezTo>
                  <a:pt x="314895" y="984892"/>
                  <a:pt x="314895" y="966141"/>
                  <a:pt x="309019" y="957765"/>
                </a:cubicBezTo>
                <a:close/>
                <a:moveTo>
                  <a:pt x="591912" y="897262"/>
                </a:moveTo>
                <a:lnTo>
                  <a:pt x="592037" y="897262"/>
                </a:lnTo>
                <a:lnTo>
                  <a:pt x="592013" y="897280"/>
                </a:lnTo>
                <a:close/>
                <a:moveTo>
                  <a:pt x="1890743" y="837883"/>
                </a:moveTo>
                <a:cubicBezTo>
                  <a:pt x="1873242" y="837883"/>
                  <a:pt x="1851741" y="849383"/>
                  <a:pt x="1826364" y="872260"/>
                </a:cubicBezTo>
                <a:cubicBezTo>
                  <a:pt x="1800988" y="895136"/>
                  <a:pt x="1778236" y="927888"/>
                  <a:pt x="1758235" y="970391"/>
                </a:cubicBezTo>
                <a:lnTo>
                  <a:pt x="1752678" y="987839"/>
                </a:lnTo>
                <a:lnTo>
                  <a:pt x="1767735" y="964266"/>
                </a:lnTo>
                <a:cubicBezTo>
                  <a:pt x="1776486" y="950140"/>
                  <a:pt x="1786737" y="932264"/>
                  <a:pt x="1798362" y="910512"/>
                </a:cubicBezTo>
                <a:cubicBezTo>
                  <a:pt x="1801737" y="904637"/>
                  <a:pt x="1806738" y="900887"/>
                  <a:pt x="1813363" y="899262"/>
                </a:cubicBezTo>
                <a:lnTo>
                  <a:pt x="1813363" y="899137"/>
                </a:lnTo>
                <a:cubicBezTo>
                  <a:pt x="1819989" y="897512"/>
                  <a:pt x="1826239" y="898262"/>
                  <a:pt x="1832114" y="901637"/>
                </a:cubicBezTo>
                <a:cubicBezTo>
                  <a:pt x="1837865" y="905012"/>
                  <a:pt x="1841615" y="909762"/>
                  <a:pt x="1843365" y="916013"/>
                </a:cubicBezTo>
                <a:cubicBezTo>
                  <a:pt x="1844990" y="922263"/>
                  <a:pt x="1844240" y="928263"/>
                  <a:pt x="1840865" y="934139"/>
                </a:cubicBezTo>
                <a:cubicBezTo>
                  <a:pt x="1812488" y="984142"/>
                  <a:pt x="1787987" y="1023644"/>
                  <a:pt x="1767110" y="1052896"/>
                </a:cubicBezTo>
                <a:cubicBezTo>
                  <a:pt x="1756672" y="1067460"/>
                  <a:pt x="1746140" y="1080492"/>
                  <a:pt x="1735515" y="1091961"/>
                </a:cubicBezTo>
                <a:lnTo>
                  <a:pt x="1727327" y="1099521"/>
                </a:lnTo>
                <a:lnTo>
                  <a:pt x="1728233" y="1124775"/>
                </a:lnTo>
                <a:cubicBezTo>
                  <a:pt x="1730733" y="1142652"/>
                  <a:pt x="1735233" y="1153277"/>
                  <a:pt x="1741984" y="1156652"/>
                </a:cubicBezTo>
                <a:cubicBezTo>
                  <a:pt x="1744484" y="1158278"/>
                  <a:pt x="1748484" y="1158153"/>
                  <a:pt x="1753860" y="1156027"/>
                </a:cubicBezTo>
                <a:cubicBezTo>
                  <a:pt x="1759235" y="1153902"/>
                  <a:pt x="1768235" y="1146902"/>
                  <a:pt x="1780736" y="1134776"/>
                </a:cubicBezTo>
                <a:cubicBezTo>
                  <a:pt x="1793237" y="1122650"/>
                  <a:pt x="1806988" y="1106274"/>
                  <a:pt x="1821989" y="1085398"/>
                </a:cubicBezTo>
                <a:lnTo>
                  <a:pt x="1821989" y="1085273"/>
                </a:lnTo>
                <a:cubicBezTo>
                  <a:pt x="1861116" y="1028644"/>
                  <a:pt x="1896994" y="972016"/>
                  <a:pt x="1929496" y="915387"/>
                </a:cubicBezTo>
                <a:cubicBezTo>
                  <a:pt x="1916995" y="911262"/>
                  <a:pt x="1911994" y="902887"/>
                  <a:pt x="1914495" y="890386"/>
                </a:cubicBezTo>
                <a:cubicBezTo>
                  <a:pt x="1917870" y="859634"/>
                  <a:pt x="1912370" y="842133"/>
                  <a:pt x="1898244" y="837883"/>
                </a:cubicBezTo>
                <a:close/>
                <a:moveTo>
                  <a:pt x="637665" y="666747"/>
                </a:moveTo>
                <a:cubicBezTo>
                  <a:pt x="627664" y="672622"/>
                  <a:pt x="616164" y="682123"/>
                  <a:pt x="603288" y="695499"/>
                </a:cubicBezTo>
                <a:cubicBezTo>
                  <a:pt x="590287" y="708874"/>
                  <a:pt x="577036" y="726125"/>
                  <a:pt x="563285" y="747377"/>
                </a:cubicBezTo>
                <a:cubicBezTo>
                  <a:pt x="549534" y="768628"/>
                  <a:pt x="540159" y="790129"/>
                  <a:pt x="535158" y="811756"/>
                </a:cubicBezTo>
                <a:lnTo>
                  <a:pt x="535158" y="811631"/>
                </a:lnTo>
                <a:cubicBezTo>
                  <a:pt x="527658" y="840758"/>
                  <a:pt x="529283" y="864134"/>
                  <a:pt x="540159" y="881635"/>
                </a:cubicBezTo>
                <a:cubicBezTo>
                  <a:pt x="600913" y="775879"/>
                  <a:pt x="633415" y="704249"/>
                  <a:pt x="637665" y="666747"/>
                </a:cubicBezTo>
                <a:close/>
                <a:moveTo>
                  <a:pt x="2203138" y="221719"/>
                </a:moveTo>
                <a:cubicBezTo>
                  <a:pt x="2162260" y="307475"/>
                  <a:pt x="2118632" y="441233"/>
                  <a:pt x="2071879" y="622869"/>
                </a:cubicBezTo>
                <a:cubicBezTo>
                  <a:pt x="2095256" y="566241"/>
                  <a:pt x="2122258" y="489986"/>
                  <a:pt x="2153135" y="394230"/>
                </a:cubicBezTo>
                <a:cubicBezTo>
                  <a:pt x="2158885" y="375979"/>
                  <a:pt x="2163510" y="361728"/>
                  <a:pt x="2166885" y="351727"/>
                </a:cubicBezTo>
                <a:cubicBezTo>
                  <a:pt x="2183511" y="300974"/>
                  <a:pt x="2195637" y="257596"/>
                  <a:pt x="2203138" y="221719"/>
                </a:cubicBezTo>
                <a:close/>
                <a:moveTo>
                  <a:pt x="401400" y="69335"/>
                </a:moveTo>
                <a:cubicBezTo>
                  <a:pt x="356397" y="135964"/>
                  <a:pt x="313895" y="244721"/>
                  <a:pt x="273892" y="395480"/>
                </a:cubicBezTo>
                <a:cubicBezTo>
                  <a:pt x="346397" y="248846"/>
                  <a:pt x="388899" y="140214"/>
                  <a:pt x="401400" y="69335"/>
                </a:cubicBezTo>
                <a:close/>
                <a:moveTo>
                  <a:pt x="410151" y="706"/>
                </a:moveTo>
                <a:cubicBezTo>
                  <a:pt x="424276" y="-1794"/>
                  <a:pt x="435152" y="2331"/>
                  <a:pt x="442653" y="13207"/>
                </a:cubicBezTo>
                <a:cubicBezTo>
                  <a:pt x="460904" y="37333"/>
                  <a:pt x="450528" y="101462"/>
                  <a:pt x="411401" y="205594"/>
                </a:cubicBezTo>
                <a:cubicBezTo>
                  <a:pt x="372273" y="309725"/>
                  <a:pt x="311019" y="436733"/>
                  <a:pt x="227764" y="586742"/>
                </a:cubicBezTo>
                <a:cubicBezTo>
                  <a:pt x="182761" y="775879"/>
                  <a:pt x="140259" y="962891"/>
                  <a:pt x="100256" y="1147777"/>
                </a:cubicBezTo>
                <a:cubicBezTo>
                  <a:pt x="123508" y="1099524"/>
                  <a:pt x="146009" y="1060272"/>
                  <a:pt x="167760" y="1030270"/>
                </a:cubicBezTo>
                <a:cubicBezTo>
                  <a:pt x="232764" y="939514"/>
                  <a:pt x="284393" y="899887"/>
                  <a:pt x="322770" y="911512"/>
                </a:cubicBezTo>
                <a:cubicBezTo>
                  <a:pt x="347772" y="919013"/>
                  <a:pt x="360647" y="941139"/>
                  <a:pt x="361523" y="977767"/>
                </a:cubicBezTo>
                <a:cubicBezTo>
                  <a:pt x="361523" y="995268"/>
                  <a:pt x="358772" y="1015019"/>
                  <a:pt x="353397" y="1037145"/>
                </a:cubicBezTo>
                <a:cubicBezTo>
                  <a:pt x="348022" y="1059272"/>
                  <a:pt x="339021" y="1083648"/>
                  <a:pt x="326520" y="1110275"/>
                </a:cubicBezTo>
                <a:cubicBezTo>
                  <a:pt x="314020" y="1136902"/>
                  <a:pt x="299019" y="1162403"/>
                  <a:pt x="281518" y="1186530"/>
                </a:cubicBezTo>
                <a:cubicBezTo>
                  <a:pt x="379024" y="1129058"/>
                  <a:pt x="458880" y="1062444"/>
                  <a:pt x="521193" y="986689"/>
                </a:cubicBezTo>
                <a:lnTo>
                  <a:pt x="548782" y="948188"/>
                </a:lnTo>
                <a:lnTo>
                  <a:pt x="531158" y="939264"/>
                </a:lnTo>
                <a:cubicBezTo>
                  <a:pt x="499531" y="916762"/>
                  <a:pt x="483280" y="885510"/>
                  <a:pt x="482405" y="845508"/>
                </a:cubicBezTo>
                <a:cubicBezTo>
                  <a:pt x="481530" y="805505"/>
                  <a:pt x="496531" y="761753"/>
                  <a:pt x="527408" y="714250"/>
                </a:cubicBezTo>
                <a:cubicBezTo>
                  <a:pt x="546534" y="684248"/>
                  <a:pt x="569661" y="657996"/>
                  <a:pt x="596787" y="635495"/>
                </a:cubicBezTo>
                <a:cubicBezTo>
                  <a:pt x="623789" y="612993"/>
                  <a:pt x="646915" y="607993"/>
                  <a:pt x="666167" y="620494"/>
                </a:cubicBezTo>
                <a:cubicBezTo>
                  <a:pt x="677792" y="627119"/>
                  <a:pt x="684668" y="637995"/>
                  <a:pt x="686793" y="652996"/>
                </a:cubicBezTo>
                <a:cubicBezTo>
                  <a:pt x="688918" y="667997"/>
                  <a:pt x="681543" y="696999"/>
                  <a:pt x="664917" y="739876"/>
                </a:cubicBezTo>
                <a:cubicBezTo>
                  <a:pt x="656604" y="761315"/>
                  <a:pt x="645447" y="786035"/>
                  <a:pt x="631477" y="814037"/>
                </a:cubicBezTo>
                <a:lnTo>
                  <a:pt x="583458" y="903603"/>
                </a:lnTo>
                <a:lnTo>
                  <a:pt x="592013" y="897280"/>
                </a:lnTo>
                <a:lnTo>
                  <a:pt x="610038" y="900387"/>
                </a:lnTo>
                <a:lnTo>
                  <a:pt x="612391" y="903524"/>
                </a:lnTo>
                <a:lnTo>
                  <a:pt x="632352" y="896949"/>
                </a:lnTo>
                <a:cubicBezTo>
                  <a:pt x="653603" y="887979"/>
                  <a:pt x="679042" y="873697"/>
                  <a:pt x="708669" y="854133"/>
                </a:cubicBezTo>
                <a:cubicBezTo>
                  <a:pt x="719545" y="846633"/>
                  <a:pt x="727670" y="841383"/>
                  <a:pt x="733046" y="838507"/>
                </a:cubicBezTo>
                <a:cubicBezTo>
                  <a:pt x="738421" y="835632"/>
                  <a:pt x="744672" y="832507"/>
                  <a:pt x="751797" y="829132"/>
                </a:cubicBezTo>
                <a:cubicBezTo>
                  <a:pt x="758922" y="825757"/>
                  <a:pt x="764923" y="824507"/>
                  <a:pt x="769923" y="825382"/>
                </a:cubicBezTo>
                <a:cubicBezTo>
                  <a:pt x="774923" y="826257"/>
                  <a:pt x="779924" y="828257"/>
                  <a:pt x="784924" y="831632"/>
                </a:cubicBezTo>
                <a:cubicBezTo>
                  <a:pt x="797425" y="841633"/>
                  <a:pt x="799550" y="859134"/>
                  <a:pt x="791174" y="884135"/>
                </a:cubicBezTo>
                <a:cubicBezTo>
                  <a:pt x="707919" y="1142401"/>
                  <a:pt x="674917" y="1299036"/>
                  <a:pt x="692418" y="1353915"/>
                </a:cubicBezTo>
                <a:cubicBezTo>
                  <a:pt x="694043" y="1357290"/>
                  <a:pt x="695293" y="1359790"/>
                  <a:pt x="696168" y="1361415"/>
                </a:cubicBezTo>
                <a:cubicBezTo>
                  <a:pt x="702794" y="1362290"/>
                  <a:pt x="713045" y="1356790"/>
                  <a:pt x="726795" y="1345164"/>
                </a:cubicBezTo>
                <a:cubicBezTo>
                  <a:pt x="740546" y="1333538"/>
                  <a:pt x="757547" y="1315162"/>
                  <a:pt x="778049" y="1290161"/>
                </a:cubicBezTo>
                <a:cubicBezTo>
                  <a:pt x="798425" y="1265159"/>
                  <a:pt x="820551" y="1235157"/>
                  <a:pt x="844303" y="1200155"/>
                </a:cubicBezTo>
                <a:cubicBezTo>
                  <a:pt x="856178" y="1182654"/>
                  <a:pt x="868679" y="1163184"/>
                  <a:pt x="881805" y="1141730"/>
                </a:cubicBezTo>
                <a:lnTo>
                  <a:pt x="898948" y="1112502"/>
                </a:lnTo>
                <a:lnTo>
                  <a:pt x="894806" y="1085399"/>
                </a:lnTo>
                <a:cubicBezTo>
                  <a:pt x="894806" y="1055397"/>
                  <a:pt x="901432" y="1019644"/>
                  <a:pt x="914807" y="977892"/>
                </a:cubicBezTo>
                <a:cubicBezTo>
                  <a:pt x="928183" y="936264"/>
                  <a:pt x="947684" y="895887"/>
                  <a:pt x="973561" y="856634"/>
                </a:cubicBezTo>
                <a:cubicBezTo>
                  <a:pt x="999313" y="817507"/>
                  <a:pt x="1027314" y="792880"/>
                  <a:pt x="1057316" y="782880"/>
                </a:cubicBezTo>
                <a:cubicBezTo>
                  <a:pt x="1101444" y="767004"/>
                  <a:pt x="1142322" y="781630"/>
                  <a:pt x="1179699" y="826632"/>
                </a:cubicBezTo>
                <a:cubicBezTo>
                  <a:pt x="1183824" y="831633"/>
                  <a:pt x="1185699" y="837508"/>
                  <a:pt x="1185324" y="844133"/>
                </a:cubicBezTo>
                <a:cubicBezTo>
                  <a:pt x="1184824" y="850759"/>
                  <a:pt x="1182199" y="856259"/>
                  <a:pt x="1177199" y="860385"/>
                </a:cubicBezTo>
                <a:cubicBezTo>
                  <a:pt x="1172198" y="864510"/>
                  <a:pt x="1166323" y="866385"/>
                  <a:pt x="1159698" y="866010"/>
                </a:cubicBezTo>
                <a:cubicBezTo>
                  <a:pt x="1153072" y="865635"/>
                  <a:pt x="1147572" y="862885"/>
                  <a:pt x="1143447" y="857884"/>
                </a:cubicBezTo>
                <a:cubicBezTo>
                  <a:pt x="1114320" y="822882"/>
                  <a:pt x="1084693" y="816257"/>
                  <a:pt x="1054691" y="837883"/>
                </a:cubicBezTo>
                <a:cubicBezTo>
                  <a:pt x="1020564" y="862010"/>
                  <a:pt x="992062" y="905637"/>
                  <a:pt x="969061" y="968516"/>
                </a:cubicBezTo>
                <a:lnTo>
                  <a:pt x="959969" y="999239"/>
                </a:lnTo>
                <a:lnTo>
                  <a:pt x="1006188" y="908887"/>
                </a:lnTo>
                <a:cubicBezTo>
                  <a:pt x="1009563" y="902261"/>
                  <a:pt x="1014313" y="897886"/>
                  <a:pt x="1020564" y="895761"/>
                </a:cubicBezTo>
                <a:lnTo>
                  <a:pt x="1020564" y="896011"/>
                </a:lnTo>
                <a:cubicBezTo>
                  <a:pt x="1026814" y="893886"/>
                  <a:pt x="1032814" y="894386"/>
                  <a:pt x="1038690" y="897261"/>
                </a:cubicBezTo>
                <a:cubicBezTo>
                  <a:pt x="1044440" y="900136"/>
                  <a:pt x="1048690" y="904762"/>
                  <a:pt x="1051191" y="911012"/>
                </a:cubicBezTo>
                <a:cubicBezTo>
                  <a:pt x="1053691" y="917262"/>
                  <a:pt x="1053316" y="923263"/>
                  <a:pt x="1049941" y="929138"/>
                </a:cubicBezTo>
                <a:lnTo>
                  <a:pt x="983582" y="1058593"/>
                </a:lnTo>
                <a:lnTo>
                  <a:pt x="1015251" y="1021410"/>
                </a:lnTo>
                <a:cubicBezTo>
                  <a:pt x="1035659" y="995799"/>
                  <a:pt x="1057941" y="966329"/>
                  <a:pt x="1082068" y="933014"/>
                </a:cubicBezTo>
                <a:cubicBezTo>
                  <a:pt x="1092944" y="918013"/>
                  <a:pt x="1100444" y="907637"/>
                  <a:pt x="1104569" y="901762"/>
                </a:cubicBezTo>
                <a:cubicBezTo>
                  <a:pt x="1111195" y="893387"/>
                  <a:pt x="1119945" y="890761"/>
                  <a:pt x="1130821" y="893637"/>
                </a:cubicBezTo>
                <a:cubicBezTo>
                  <a:pt x="1141697" y="896512"/>
                  <a:pt x="1147447" y="903887"/>
                  <a:pt x="1148322" y="915513"/>
                </a:cubicBezTo>
                <a:cubicBezTo>
                  <a:pt x="1149947" y="956391"/>
                  <a:pt x="1153322" y="992518"/>
                  <a:pt x="1158323" y="1024270"/>
                </a:cubicBezTo>
                <a:cubicBezTo>
                  <a:pt x="1163323" y="1055897"/>
                  <a:pt x="1168323" y="1079898"/>
                  <a:pt x="1173323" y="1096149"/>
                </a:cubicBezTo>
                <a:cubicBezTo>
                  <a:pt x="1178324" y="1112400"/>
                  <a:pt x="1184199" y="1125901"/>
                  <a:pt x="1190825" y="1136777"/>
                </a:cubicBezTo>
                <a:cubicBezTo>
                  <a:pt x="1197450" y="1147652"/>
                  <a:pt x="1202700" y="1154528"/>
                  <a:pt x="1206451" y="1157403"/>
                </a:cubicBezTo>
                <a:cubicBezTo>
                  <a:pt x="1210201" y="1160278"/>
                  <a:pt x="1214201" y="1161778"/>
                  <a:pt x="1218326" y="1161778"/>
                </a:cubicBezTo>
                <a:cubicBezTo>
                  <a:pt x="1229952" y="1164278"/>
                  <a:pt x="1244828" y="1158653"/>
                  <a:pt x="1262704" y="1144902"/>
                </a:cubicBezTo>
                <a:cubicBezTo>
                  <a:pt x="1271642" y="1138027"/>
                  <a:pt x="1281830" y="1127932"/>
                  <a:pt x="1293284" y="1114604"/>
                </a:cubicBezTo>
                <a:lnTo>
                  <a:pt x="1294422" y="1113122"/>
                </a:lnTo>
                <a:lnTo>
                  <a:pt x="1303050" y="1075148"/>
                </a:lnTo>
                <a:cubicBezTo>
                  <a:pt x="1318676" y="1011613"/>
                  <a:pt x="1340021" y="933389"/>
                  <a:pt x="1367085" y="840508"/>
                </a:cubicBezTo>
                <a:cubicBezTo>
                  <a:pt x="1372836" y="821382"/>
                  <a:pt x="1377086" y="806756"/>
                  <a:pt x="1379586" y="796755"/>
                </a:cubicBezTo>
                <a:cubicBezTo>
                  <a:pt x="1382086" y="790130"/>
                  <a:pt x="1386212" y="785255"/>
                  <a:pt x="1392087" y="782379"/>
                </a:cubicBezTo>
                <a:cubicBezTo>
                  <a:pt x="1397962" y="779504"/>
                  <a:pt x="1403963" y="778879"/>
                  <a:pt x="1410213" y="780504"/>
                </a:cubicBezTo>
                <a:cubicBezTo>
                  <a:pt x="1416463" y="782129"/>
                  <a:pt x="1421214" y="785880"/>
                  <a:pt x="1424589" y="791755"/>
                </a:cubicBezTo>
                <a:cubicBezTo>
                  <a:pt x="1427964" y="797630"/>
                  <a:pt x="1428339" y="803881"/>
                  <a:pt x="1425839" y="810506"/>
                </a:cubicBezTo>
                <a:cubicBezTo>
                  <a:pt x="1424214" y="816381"/>
                  <a:pt x="1419964" y="830882"/>
                  <a:pt x="1413338" y="854259"/>
                </a:cubicBezTo>
                <a:cubicBezTo>
                  <a:pt x="1404150" y="886324"/>
                  <a:pt x="1396024" y="914857"/>
                  <a:pt x="1388946" y="939858"/>
                </a:cubicBezTo>
                <a:lnTo>
                  <a:pt x="1371865" y="1000608"/>
                </a:lnTo>
                <a:lnTo>
                  <a:pt x="1373758" y="997597"/>
                </a:lnTo>
                <a:cubicBezTo>
                  <a:pt x="1388024" y="972486"/>
                  <a:pt x="1402463" y="944703"/>
                  <a:pt x="1417089" y="914263"/>
                </a:cubicBezTo>
                <a:cubicBezTo>
                  <a:pt x="1420464" y="907637"/>
                  <a:pt x="1425214" y="903262"/>
                  <a:pt x="1431465" y="901137"/>
                </a:cubicBezTo>
                <a:lnTo>
                  <a:pt x="1431590" y="901012"/>
                </a:lnTo>
                <a:lnTo>
                  <a:pt x="1439971" y="901590"/>
                </a:lnTo>
                <a:lnTo>
                  <a:pt x="1440840" y="900512"/>
                </a:lnTo>
                <a:cubicBezTo>
                  <a:pt x="1460841" y="881386"/>
                  <a:pt x="1479967" y="872260"/>
                  <a:pt x="1498344" y="873010"/>
                </a:cubicBezTo>
                <a:cubicBezTo>
                  <a:pt x="1519970" y="873885"/>
                  <a:pt x="1537221" y="885136"/>
                  <a:pt x="1550222" y="906762"/>
                </a:cubicBezTo>
                <a:cubicBezTo>
                  <a:pt x="1563098" y="928388"/>
                  <a:pt x="1575348" y="958015"/>
                  <a:pt x="1587099" y="995518"/>
                </a:cubicBezTo>
                <a:cubicBezTo>
                  <a:pt x="1605475" y="1059647"/>
                  <a:pt x="1624976" y="1093024"/>
                  <a:pt x="1645853" y="1095524"/>
                </a:cubicBezTo>
                <a:cubicBezTo>
                  <a:pt x="1650853" y="1096337"/>
                  <a:pt x="1656416" y="1095337"/>
                  <a:pt x="1662557" y="1092524"/>
                </a:cubicBezTo>
                <a:lnTo>
                  <a:pt x="1680341" y="1080292"/>
                </a:lnTo>
                <a:lnTo>
                  <a:pt x="1687793" y="1023676"/>
                </a:lnTo>
                <a:cubicBezTo>
                  <a:pt x="1693825" y="998987"/>
                  <a:pt x="1702669" y="974142"/>
                  <a:pt x="1714357" y="949140"/>
                </a:cubicBezTo>
                <a:cubicBezTo>
                  <a:pt x="1741859" y="890886"/>
                  <a:pt x="1774361" y="847883"/>
                  <a:pt x="1811863" y="820381"/>
                </a:cubicBezTo>
                <a:cubicBezTo>
                  <a:pt x="1849366" y="792880"/>
                  <a:pt x="1882618" y="783504"/>
                  <a:pt x="1911869" y="792255"/>
                </a:cubicBezTo>
                <a:cubicBezTo>
                  <a:pt x="1940996" y="801005"/>
                  <a:pt x="1957622" y="822882"/>
                  <a:pt x="1961873" y="857884"/>
                </a:cubicBezTo>
                <a:cubicBezTo>
                  <a:pt x="1965998" y="851258"/>
                  <a:pt x="1969748" y="844508"/>
                  <a:pt x="1973123" y="837883"/>
                </a:cubicBezTo>
                <a:cubicBezTo>
                  <a:pt x="2017251" y="628745"/>
                  <a:pt x="2061629" y="460734"/>
                  <a:pt x="2106257" y="333726"/>
                </a:cubicBezTo>
                <a:cubicBezTo>
                  <a:pt x="2150759" y="206718"/>
                  <a:pt x="2187262" y="138589"/>
                  <a:pt x="2215638" y="129463"/>
                </a:cubicBezTo>
                <a:cubicBezTo>
                  <a:pt x="2221451" y="127400"/>
                  <a:pt x="2226858" y="126994"/>
                  <a:pt x="2231858" y="128244"/>
                </a:cubicBezTo>
                <a:cubicBezTo>
                  <a:pt x="2236859" y="129495"/>
                  <a:pt x="2241453" y="132401"/>
                  <a:pt x="2245640" y="136964"/>
                </a:cubicBezTo>
                <a:lnTo>
                  <a:pt x="2245640" y="136839"/>
                </a:lnTo>
                <a:cubicBezTo>
                  <a:pt x="2267267" y="158465"/>
                  <a:pt x="2256516" y="235095"/>
                  <a:pt x="2213138" y="366728"/>
                </a:cubicBezTo>
                <a:cubicBezTo>
                  <a:pt x="2209763" y="376729"/>
                  <a:pt x="2205263" y="390480"/>
                  <a:pt x="2199387" y="407981"/>
                </a:cubicBezTo>
                <a:cubicBezTo>
                  <a:pt x="2181011" y="463859"/>
                  <a:pt x="2166010" y="508362"/>
                  <a:pt x="2154385" y="541739"/>
                </a:cubicBezTo>
                <a:cubicBezTo>
                  <a:pt x="2142759" y="575116"/>
                  <a:pt x="2124383" y="621744"/>
                  <a:pt x="2099381" y="681748"/>
                </a:cubicBezTo>
                <a:cubicBezTo>
                  <a:pt x="2074380" y="741752"/>
                  <a:pt x="2047253" y="799255"/>
                  <a:pt x="2018126" y="854134"/>
                </a:cubicBezTo>
                <a:cubicBezTo>
                  <a:pt x="1994000" y="969141"/>
                  <a:pt x="1970998" y="1091523"/>
                  <a:pt x="1949372" y="1221532"/>
                </a:cubicBezTo>
                <a:cubicBezTo>
                  <a:pt x="1911869" y="1443920"/>
                  <a:pt x="1891868" y="1594680"/>
                  <a:pt x="1889368" y="1673935"/>
                </a:cubicBezTo>
                <a:cubicBezTo>
                  <a:pt x="1895993" y="1671435"/>
                  <a:pt x="1902619" y="1671435"/>
                  <a:pt x="1909369" y="1673935"/>
                </a:cubicBezTo>
                <a:cubicBezTo>
                  <a:pt x="1915120" y="1677310"/>
                  <a:pt x="1919120" y="1682060"/>
                  <a:pt x="1921245" y="1688311"/>
                </a:cubicBezTo>
                <a:cubicBezTo>
                  <a:pt x="1923370" y="1694561"/>
                  <a:pt x="1923120" y="1700561"/>
                  <a:pt x="1920620" y="1706437"/>
                </a:cubicBezTo>
                <a:cubicBezTo>
                  <a:pt x="1905619" y="1738064"/>
                  <a:pt x="1890618" y="1753940"/>
                  <a:pt x="1875617" y="1753940"/>
                </a:cubicBezTo>
                <a:cubicBezTo>
                  <a:pt x="1872242" y="1753940"/>
                  <a:pt x="1868992" y="1753565"/>
                  <a:pt x="1865617" y="1752690"/>
                </a:cubicBezTo>
                <a:cubicBezTo>
                  <a:pt x="1856491" y="1749314"/>
                  <a:pt x="1849991" y="1743314"/>
                  <a:pt x="1846240" y="1734563"/>
                </a:cubicBezTo>
                <a:cubicBezTo>
                  <a:pt x="1842490" y="1725813"/>
                  <a:pt x="1840865" y="1707437"/>
                  <a:pt x="1841240" y="1679560"/>
                </a:cubicBezTo>
                <a:cubicBezTo>
                  <a:pt x="1841615" y="1651683"/>
                  <a:pt x="1845240" y="1610681"/>
                  <a:pt x="1851866" y="1556427"/>
                </a:cubicBezTo>
                <a:cubicBezTo>
                  <a:pt x="1861866" y="1469797"/>
                  <a:pt x="1878492" y="1355665"/>
                  <a:pt x="1901869" y="1214031"/>
                </a:cubicBezTo>
                <a:cubicBezTo>
                  <a:pt x="1915120" y="1136526"/>
                  <a:pt x="1928871" y="1061146"/>
                  <a:pt x="1943121" y="987892"/>
                </a:cubicBezTo>
                <a:cubicBezTo>
                  <a:pt x="1917245" y="1029520"/>
                  <a:pt x="1889743" y="1071147"/>
                  <a:pt x="1860616" y="1112900"/>
                </a:cubicBezTo>
                <a:cubicBezTo>
                  <a:pt x="1805613" y="1192905"/>
                  <a:pt x="1757735" y="1221657"/>
                  <a:pt x="1716857" y="1199155"/>
                </a:cubicBezTo>
                <a:cubicBezTo>
                  <a:pt x="1703544" y="1189592"/>
                  <a:pt x="1693669" y="1176310"/>
                  <a:pt x="1687215" y="1159325"/>
                </a:cubicBezTo>
                <a:lnTo>
                  <a:pt x="1683313" y="1132744"/>
                </a:lnTo>
                <a:lnTo>
                  <a:pt x="1671198" y="1139449"/>
                </a:lnTo>
                <a:cubicBezTo>
                  <a:pt x="1660572" y="1142996"/>
                  <a:pt x="1650040" y="1144152"/>
                  <a:pt x="1639602" y="1142902"/>
                </a:cubicBezTo>
                <a:cubicBezTo>
                  <a:pt x="1597975" y="1137902"/>
                  <a:pt x="1565098" y="1092899"/>
                  <a:pt x="1540846" y="1007893"/>
                </a:cubicBezTo>
                <a:cubicBezTo>
                  <a:pt x="1523345" y="950390"/>
                  <a:pt x="1508344" y="921638"/>
                  <a:pt x="1495843" y="921638"/>
                </a:cubicBezTo>
                <a:cubicBezTo>
                  <a:pt x="1493343" y="920763"/>
                  <a:pt x="1489843" y="921888"/>
                  <a:pt x="1485218" y="924763"/>
                </a:cubicBezTo>
                <a:cubicBezTo>
                  <a:pt x="1480592" y="927638"/>
                  <a:pt x="1473342" y="935139"/>
                  <a:pt x="1463341" y="947265"/>
                </a:cubicBezTo>
                <a:cubicBezTo>
                  <a:pt x="1453341" y="959390"/>
                  <a:pt x="1442340" y="975766"/>
                  <a:pt x="1430214" y="996643"/>
                </a:cubicBezTo>
                <a:cubicBezTo>
                  <a:pt x="1418089" y="1017519"/>
                  <a:pt x="1402338" y="1048271"/>
                  <a:pt x="1382711" y="1089148"/>
                </a:cubicBezTo>
                <a:cubicBezTo>
                  <a:pt x="1363085" y="1130026"/>
                  <a:pt x="1342084" y="1178279"/>
                  <a:pt x="1319582" y="1234158"/>
                </a:cubicBezTo>
                <a:cubicBezTo>
                  <a:pt x="1315457" y="1244158"/>
                  <a:pt x="1307957" y="1249158"/>
                  <a:pt x="1297081" y="1249158"/>
                </a:cubicBezTo>
                <a:cubicBezTo>
                  <a:pt x="1295456" y="1249158"/>
                  <a:pt x="1293706" y="1248783"/>
                  <a:pt x="1292081" y="1247908"/>
                </a:cubicBezTo>
                <a:cubicBezTo>
                  <a:pt x="1277955" y="1244533"/>
                  <a:pt x="1271704" y="1235783"/>
                  <a:pt x="1273329" y="1221657"/>
                </a:cubicBezTo>
                <a:lnTo>
                  <a:pt x="1278433" y="1191610"/>
                </a:lnTo>
                <a:lnTo>
                  <a:pt x="1276561" y="1193028"/>
                </a:lnTo>
                <a:cubicBezTo>
                  <a:pt x="1257876" y="1204531"/>
                  <a:pt x="1239797" y="1210281"/>
                  <a:pt x="1222327" y="1210281"/>
                </a:cubicBezTo>
                <a:cubicBezTo>
                  <a:pt x="1218201" y="1210281"/>
                  <a:pt x="1213576" y="1209906"/>
                  <a:pt x="1208576" y="1209031"/>
                </a:cubicBezTo>
                <a:cubicBezTo>
                  <a:pt x="1152697" y="1198156"/>
                  <a:pt x="1118195" y="1123276"/>
                  <a:pt x="1104819" y="984142"/>
                </a:cubicBezTo>
                <a:cubicBezTo>
                  <a:pt x="1063942" y="1039146"/>
                  <a:pt x="1027689" y="1084149"/>
                  <a:pt x="996063" y="1119151"/>
                </a:cubicBezTo>
                <a:cubicBezTo>
                  <a:pt x="981874" y="1134152"/>
                  <a:pt x="968748" y="1144246"/>
                  <a:pt x="956669" y="1149450"/>
                </a:cubicBezTo>
                <a:lnTo>
                  <a:pt x="930060" y="1150216"/>
                </a:lnTo>
                <a:lnTo>
                  <a:pt x="880555" y="1232282"/>
                </a:lnTo>
                <a:cubicBezTo>
                  <a:pt x="846803" y="1284285"/>
                  <a:pt x="813301" y="1326788"/>
                  <a:pt x="779924" y="1359790"/>
                </a:cubicBezTo>
                <a:cubicBezTo>
                  <a:pt x="746547" y="1392667"/>
                  <a:pt x="718295" y="1409168"/>
                  <a:pt x="694918" y="1409168"/>
                </a:cubicBezTo>
                <a:cubicBezTo>
                  <a:pt x="689043" y="1409168"/>
                  <a:pt x="683668" y="1407918"/>
                  <a:pt x="678667" y="1405418"/>
                </a:cubicBezTo>
                <a:cubicBezTo>
                  <a:pt x="644540" y="1392042"/>
                  <a:pt x="633665" y="1340414"/>
                  <a:pt x="646165" y="1250408"/>
                </a:cubicBezTo>
                <a:cubicBezTo>
                  <a:pt x="657791" y="1166278"/>
                  <a:pt x="688668" y="1047145"/>
                  <a:pt x="738671" y="893011"/>
                </a:cubicBezTo>
                <a:cubicBezTo>
                  <a:pt x="737796" y="893011"/>
                  <a:pt x="737171" y="893261"/>
                  <a:pt x="736796" y="893636"/>
                </a:cubicBezTo>
                <a:cubicBezTo>
                  <a:pt x="736296" y="894011"/>
                  <a:pt x="735796" y="894261"/>
                  <a:pt x="734921" y="894261"/>
                </a:cubicBezTo>
                <a:cubicBezTo>
                  <a:pt x="716545" y="906762"/>
                  <a:pt x="701419" y="916387"/>
                  <a:pt x="689293" y="923013"/>
                </a:cubicBezTo>
                <a:cubicBezTo>
                  <a:pt x="677167" y="929638"/>
                  <a:pt x="660916" y="937139"/>
                  <a:pt x="640540" y="945514"/>
                </a:cubicBezTo>
                <a:lnTo>
                  <a:pt x="601493" y="953072"/>
                </a:lnTo>
                <a:lnTo>
                  <a:pt x="498781" y="1082273"/>
                </a:lnTo>
                <a:cubicBezTo>
                  <a:pt x="452903" y="1127651"/>
                  <a:pt x="405900" y="1165528"/>
                  <a:pt x="357522" y="1196030"/>
                </a:cubicBezTo>
                <a:cubicBezTo>
                  <a:pt x="309144" y="1226407"/>
                  <a:pt x="265642" y="1251034"/>
                  <a:pt x="226889" y="1269785"/>
                </a:cubicBezTo>
                <a:cubicBezTo>
                  <a:pt x="188137" y="1288536"/>
                  <a:pt x="149259" y="1304537"/>
                  <a:pt x="110007" y="1317913"/>
                </a:cubicBezTo>
                <a:cubicBezTo>
                  <a:pt x="98381" y="1322038"/>
                  <a:pt x="89131" y="1318788"/>
                  <a:pt x="82505" y="1307912"/>
                </a:cubicBezTo>
                <a:cubicBezTo>
                  <a:pt x="69129" y="1341164"/>
                  <a:pt x="57504" y="1374166"/>
                  <a:pt x="47503" y="1406668"/>
                </a:cubicBezTo>
                <a:cubicBezTo>
                  <a:pt x="44128" y="1417544"/>
                  <a:pt x="36252" y="1422919"/>
                  <a:pt x="23751" y="1422919"/>
                </a:cubicBezTo>
                <a:lnTo>
                  <a:pt x="20001" y="1422919"/>
                </a:lnTo>
                <a:cubicBezTo>
                  <a:pt x="14251" y="1422044"/>
                  <a:pt x="9376" y="1419419"/>
                  <a:pt x="5625" y="1414794"/>
                </a:cubicBezTo>
                <a:cubicBezTo>
                  <a:pt x="1875" y="1410169"/>
                  <a:pt x="0" y="1405043"/>
                  <a:pt x="0" y="1399168"/>
                </a:cubicBezTo>
                <a:cubicBezTo>
                  <a:pt x="875" y="1380042"/>
                  <a:pt x="21001" y="1280911"/>
                  <a:pt x="60629" y="1101774"/>
                </a:cubicBezTo>
                <a:cubicBezTo>
                  <a:pt x="100256" y="922638"/>
                  <a:pt x="140009" y="747752"/>
                  <a:pt x="180011" y="576992"/>
                </a:cubicBezTo>
                <a:cubicBezTo>
                  <a:pt x="180011" y="574492"/>
                  <a:pt x="180386" y="571991"/>
                  <a:pt x="181261" y="569491"/>
                </a:cubicBezTo>
                <a:cubicBezTo>
                  <a:pt x="195387" y="509487"/>
                  <a:pt x="207013" y="461234"/>
                  <a:pt x="216263" y="424482"/>
                </a:cubicBezTo>
                <a:cubicBezTo>
                  <a:pt x="244640" y="309475"/>
                  <a:pt x="277267" y="211469"/>
                  <a:pt x="314395" y="130214"/>
                </a:cubicBezTo>
                <a:cubicBezTo>
                  <a:pt x="351522" y="48709"/>
                  <a:pt x="383399" y="5706"/>
                  <a:pt x="410151" y="706"/>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1" name="Google Shape;71;p21"/>
          <p:cNvSpPr txBox="1"/>
          <p:nvPr/>
        </p:nvSpPr>
        <p:spPr>
          <a:xfrm>
            <a:off x="5398823" y="4138205"/>
            <a:ext cx="7113712" cy="209288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3000">
                <a:solidFill>
                  <a:schemeClr val="dk1"/>
                </a:solidFill>
                <a:latin typeface="Poppins SemiBold"/>
                <a:ea typeface="Poppins SemiBold"/>
                <a:cs typeface="Poppins SemiBold"/>
                <a:sym typeface="Poppins SemiBold"/>
              </a:rPr>
              <a:t>AL</a:t>
            </a:r>
            <a:endParaRPr/>
          </a:p>
        </p:txBody>
      </p:sp>
      <p:sp>
        <p:nvSpPr>
          <p:cNvPr id="72" name="Google Shape;72;p21"/>
          <p:cNvSpPr txBox="1"/>
          <p:nvPr/>
        </p:nvSpPr>
        <p:spPr>
          <a:xfrm>
            <a:off x="10887386"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Template</a:t>
            </a:r>
            <a:endParaRPr/>
          </a:p>
        </p:txBody>
      </p:sp>
      <p:sp>
        <p:nvSpPr>
          <p:cNvPr id="73" name="Google Shape;73;p21"/>
          <p:cNvSpPr txBox="1"/>
          <p:nvPr/>
        </p:nvSpPr>
        <p:spPr>
          <a:xfrm>
            <a:off x="8444792"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
                <a:solidFill>
                  <a:schemeClr val="dk1"/>
                </a:solidFill>
                <a:latin typeface="Poppins Medium"/>
                <a:ea typeface="Poppins Medium"/>
                <a:cs typeface="Poppins Medium"/>
                <a:sym typeface="Poppins Medium"/>
              </a:rPr>
              <a:t>Brand Proposal</a:t>
            </a:r>
            <a:endParaRPr/>
          </a:p>
        </p:txBody>
      </p:sp>
      <p:sp>
        <p:nvSpPr>
          <p:cNvPr id="74" name="Google Shape;74;p21"/>
          <p:cNvSpPr txBox="1"/>
          <p:nvPr/>
        </p:nvSpPr>
        <p:spPr>
          <a:xfrm>
            <a:off x="6002199"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State</a:t>
            </a:r>
            <a:endParaRPr/>
          </a:p>
        </p:txBody>
      </p:sp>
      <p:cxnSp>
        <p:nvCxnSpPr>
          <p:cNvPr id="75" name="Google Shape;75;p21"/>
          <p:cNvCxnSpPr/>
          <p:nvPr/>
        </p:nvCxnSpPr>
        <p:spPr>
          <a:xfrm>
            <a:off x="6096000" y="433247"/>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76" name="Google Shape;76;p21"/>
          <p:cNvCxnSpPr/>
          <p:nvPr/>
        </p:nvCxnSpPr>
        <p:spPr>
          <a:xfrm>
            <a:off x="284471" y="433247"/>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77" name="Google Shape;77;p21"/>
          <p:cNvSpPr txBox="1"/>
          <p:nvPr/>
        </p:nvSpPr>
        <p:spPr>
          <a:xfrm>
            <a:off x="194386" y="236853"/>
            <a:ext cx="22744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XPR for New York</a:t>
            </a:r>
            <a:endParaRPr/>
          </a:p>
        </p:txBody>
      </p:sp>
      <p:sp>
        <p:nvSpPr>
          <p:cNvPr id="78" name="Google Shape;78;p21"/>
          <p:cNvSpPr txBox="1"/>
          <p:nvPr/>
        </p:nvSpPr>
        <p:spPr>
          <a:xfrm>
            <a:off x="4166605" y="236853"/>
            <a:ext cx="127458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 Agencies ]</a:t>
            </a:r>
            <a:endParaRPr/>
          </a:p>
        </p:txBody>
      </p:sp>
      <p:sp>
        <p:nvSpPr>
          <p:cNvPr id="79" name="Google Shape;79;p21"/>
          <p:cNvSpPr txBox="1"/>
          <p:nvPr/>
        </p:nvSpPr>
        <p:spPr>
          <a:xfrm>
            <a:off x="6002199" y="511975"/>
            <a:ext cx="2166774" cy="444352"/>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Like design to be visually </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Powerful, intellectually elegant</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All timeless.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0" name="Shape 420"/>
        <p:cNvGrpSpPr/>
        <p:nvPr/>
      </p:nvGrpSpPr>
      <p:grpSpPr>
        <a:xfrm>
          <a:off x="0" y="0"/>
          <a:ext cx="0" cy="0"/>
          <a:chOff x="0" y="0"/>
          <a:chExt cx="0" cy="0"/>
        </a:xfrm>
      </p:grpSpPr>
      <p:sp>
        <p:nvSpPr>
          <p:cNvPr id="421" name="Google Shape;421;p30"/>
          <p:cNvSpPr/>
          <p:nvPr/>
        </p:nvSpPr>
        <p:spPr>
          <a:xfrm>
            <a:off x="0" y="0"/>
            <a:ext cx="12192000" cy="6858006"/>
          </a:xfrm>
          <a:prstGeom prst="rect">
            <a:avLst/>
          </a:prstGeom>
          <a:solidFill>
            <a:schemeClr val="accent4">
              <a:alpha val="5098"/>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22" name="Google Shape;422;p30"/>
          <p:cNvSpPr txBox="1"/>
          <p:nvPr/>
        </p:nvSpPr>
        <p:spPr>
          <a:xfrm>
            <a:off x="-2865863" y="-2598234"/>
            <a:ext cx="18473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23" name="Google Shape;423;p30"/>
          <p:cNvSpPr/>
          <p:nvPr/>
        </p:nvSpPr>
        <p:spPr>
          <a:xfrm>
            <a:off x="0" y="-3"/>
            <a:ext cx="12192000" cy="6858006"/>
          </a:xfrm>
          <a:prstGeom prst="rect">
            <a:avLst/>
          </a:prstGeom>
          <a:blipFill rotWithShape="1">
            <a:blip r:embed="rId3">
              <a:alphaModFix amt="5000"/>
            </a:blip>
            <a:tile algn="tl" flip="none" tx="0" sx="100000" ty="0" sy="10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424" name="Google Shape;424;p30"/>
          <p:cNvCxnSpPr/>
          <p:nvPr/>
        </p:nvCxnSpPr>
        <p:spPr>
          <a:xfrm>
            <a:off x="284471" y="1758805"/>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425" name="Google Shape;425;p30"/>
          <p:cNvCxnSpPr/>
          <p:nvPr/>
        </p:nvCxnSpPr>
        <p:spPr>
          <a:xfrm>
            <a:off x="6096000" y="1758805"/>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426" name="Google Shape;426;p30"/>
          <p:cNvSpPr txBox="1"/>
          <p:nvPr/>
        </p:nvSpPr>
        <p:spPr>
          <a:xfrm>
            <a:off x="6002199" y="1317143"/>
            <a:ext cx="398299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Poppins Medium"/>
                <a:ea typeface="Poppins Medium"/>
                <a:cs typeface="Poppins Medium"/>
                <a:sym typeface="Poppins Medium"/>
              </a:rPr>
              <a:t>CONSEPTS</a:t>
            </a:r>
            <a:endParaRPr/>
          </a:p>
        </p:txBody>
      </p:sp>
      <p:sp>
        <p:nvSpPr>
          <p:cNvPr id="427" name="Google Shape;427;p30"/>
          <p:cNvSpPr txBox="1"/>
          <p:nvPr/>
        </p:nvSpPr>
        <p:spPr>
          <a:xfrm>
            <a:off x="6002200" y="2039104"/>
            <a:ext cx="191565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Poppins Medium"/>
                <a:ea typeface="Poppins Medium"/>
                <a:cs typeface="Poppins Medium"/>
                <a:sym typeface="Poppins Medium"/>
              </a:rPr>
              <a:t>Slides</a:t>
            </a:r>
            <a:endParaRPr/>
          </a:p>
        </p:txBody>
      </p:sp>
      <p:sp>
        <p:nvSpPr>
          <p:cNvPr id="428" name="Google Shape;428;p30"/>
          <p:cNvSpPr txBox="1"/>
          <p:nvPr/>
        </p:nvSpPr>
        <p:spPr>
          <a:xfrm>
            <a:off x="6002199" y="2268363"/>
            <a:ext cx="2379163"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rgbClr val="7F7F7F"/>
                </a:solidFill>
                <a:latin typeface="Arimo"/>
                <a:ea typeface="Arimo"/>
                <a:cs typeface="Arimo"/>
                <a:sym typeface="Arimo"/>
              </a:rPr>
              <a:t>[ Special Slide for Proposal ] </a:t>
            </a:r>
            <a:endParaRPr/>
          </a:p>
        </p:txBody>
      </p:sp>
      <p:sp>
        <p:nvSpPr>
          <p:cNvPr id="429" name="Google Shape;429;p30"/>
          <p:cNvSpPr txBox="1"/>
          <p:nvPr/>
        </p:nvSpPr>
        <p:spPr>
          <a:xfrm>
            <a:off x="6002199" y="2608144"/>
            <a:ext cx="3796428" cy="1246495"/>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No agency, program or initiative will use or create its own logo with the following exceptions: NY State Lottery, MTA, ILNY, Start Up NY. These legacy logos will still be required to co-brand their materials and follow all other branding guidelines.</a:t>
            </a:r>
            <a:endParaRPr/>
          </a:p>
          <a:p>
            <a:pPr indent="0" lvl="0" marL="0" marR="0" rtl="0" algn="l">
              <a:lnSpc>
                <a:spcPct val="112500"/>
              </a:lnSpc>
              <a:spcBef>
                <a:spcPts val="0"/>
              </a:spcBef>
              <a:spcAft>
                <a:spcPts val="0"/>
              </a:spcAft>
              <a:buNone/>
            </a:pPr>
            <a:r>
              <a:t/>
            </a:r>
            <a:endParaRPr sz="800">
              <a:solidFill>
                <a:schemeClr val="dk1"/>
              </a:solidFill>
              <a:latin typeface="Arimo"/>
              <a:ea typeface="Arimo"/>
              <a:cs typeface="Arimo"/>
              <a:sym typeface="Arimo"/>
            </a:endParaRPr>
          </a:p>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These guidelines 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endParaRPr/>
          </a:p>
        </p:txBody>
      </p:sp>
      <p:sp>
        <p:nvSpPr>
          <p:cNvPr id="430" name="Google Shape;430;p30"/>
          <p:cNvSpPr txBox="1"/>
          <p:nvPr/>
        </p:nvSpPr>
        <p:spPr>
          <a:xfrm>
            <a:off x="6002199" y="4578980"/>
            <a:ext cx="1997470" cy="56169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Poppins Medium"/>
                <a:ea typeface="Poppins Medium"/>
                <a:cs typeface="Poppins Medium"/>
                <a:sym typeface="Poppins Medium"/>
              </a:rPr>
              <a:t>Subtitle set in Made Outer Sans, sentence case. </a:t>
            </a:r>
            <a:endParaRPr sz="1200">
              <a:solidFill>
                <a:schemeClr val="dk1"/>
              </a:solidFill>
              <a:latin typeface="Poppins Medium"/>
              <a:ea typeface="Poppins Medium"/>
              <a:cs typeface="Poppins Medium"/>
              <a:sym typeface="Poppins Medium"/>
            </a:endParaRPr>
          </a:p>
        </p:txBody>
      </p:sp>
      <p:sp>
        <p:nvSpPr>
          <p:cNvPr id="431" name="Google Shape;431;p30"/>
          <p:cNvSpPr txBox="1"/>
          <p:nvPr/>
        </p:nvSpPr>
        <p:spPr>
          <a:xfrm>
            <a:off x="6002199" y="5107578"/>
            <a:ext cx="3982991" cy="10926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500">
                <a:solidFill>
                  <a:schemeClr val="dk1"/>
                </a:solidFill>
                <a:latin typeface="Playfair Display"/>
                <a:ea typeface="Playfair Display"/>
                <a:cs typeface="Playfair Display"/>
                <a:sym typeface="Playfair Display"/>
              </a:rPr>
              <a:t>ONE</a:t>
            </a:r>
            <a:endParaRPr/>
          </a:p>
        </p:txBody>
      </p:sp>
      <p:cxnSp>
        <p:nvCxnSpPr>
          <p:cNvPr id="432" name="Google Shape;432;p30"/>
          <p:cNvCxnSpPr/>
          <p:nvPr/>
        </p:nvCxnSpPr>
        <p:spPr>
          <a:xfrm>
            <a:off x="6096000" y="4244428"/>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grpSp>
        <p:nvGrpSpPr>
          <p:cNvPr id="433" name="Google Shape;433;p30"/>
          <p:cNvGrpSpPr/>
          <p:nvPr/>
        </p:nvGrpSpPr>
        <p:grpSpPr>
          <a:xfrm>
            <a:off x="6002199" y="6462846"/>
            <a:ext cx="3168567" cy="215444"/>
            <a:chOff x="3346704" y="3321278"/>
            <a:chExt cx="3168567" cy="215444"/>
          </a:xfrm>
        </p:grpSpPr>
        <p:sp>
          <p:nvSpPr>
            <p:cNvPr id="434" name="Google Shape;434;p30"/>
            <p:cNvSpPr txBox="1"/>
            <p:nvPr/>
          </p:nvSpPr>
          <p:spPr>
            <a:xfrm>
              <a:off x="4356338"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STUDIO</a:t>
              </a:r>
              <a:endParaRPr/>
            </a:p>
          </p:txBody>
        </p:sp>
        <p:sp>
          <p:nvSpPr>
            <p:cNvPr id="435" name="Google Shape;435;p30"/>
            <p:cNvSpPr txBox="1"/>
            <p:nvPr/>
          </p:nvSpPr>
          <p:spPr>
            <a:xfrm>
              <a:off x="3346704"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XPR</a:t>
              </a:r>
              <a:endParaRPr/>
            </a:p>
          </p:txBody>
        </p:sp>
        <p:sp>
          <p:nvSpPr>
            <p:cNvPr id="436" name="Google Shape;436;p30"/>
            <p:cNvSpPr txBox="1"/>
            <p:nvPr/>
          </p:nvSpPr>
          <p:spPr>
            <a:xfrm>
              <a:off x="5399613"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@2025</a:t>
              </a:r>
              <a:endParaRPr/>
            </a:p>
          </p:txBody>
        </p:sp>
      </p:grpSp>
      <p:cxnSp>
        <p:nvCxnSpPr>
          <p:cNvPr id="437" name="Google Shape;437;p30"/>
          <p:cNvCxnSpPr/>
          <p:nvPr/>
        </p:nvCxnSpPr>
        <p:spPr>
          <a:xfrm>
            <a:off x="6096000" y="6424754"/>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438" name="Google Shape;438;p30"/>
          <p:cNvCxnSpPr/>
          <p:nvPr/>
        </p:nvCxnSpPr>
        <p:spPr>
          <a:xfrm>
            <a:off x="284471" y="6424754"/>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439" name="Google Shape;439;p30"/>
          <p:cNvSpPr txBox="1"/>
          <p:nvPr/>
        </p:nvSpPr>
        <p:spPr>
          <a:xfrm>
            <a:off x="9309100" y="5107578"/>
            <a:ext cx="2693944" cy="1092607"/>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6500">
                <a:solidFill>
                  <a:schemeClr val="dk1"/>
                </a:solidFill>
                <a:latin typeface="Playfair Display"/>
                <a:ea typeface="Playfair Display"/>
                <a:cs typeface="Playfair Display"/>
                <a:sym typeface="Playfair Display"/>
              </a:rPr>
              <a:t>1.</a:t>
            </a:r>
            <a:endParaRPr/>
          </a:p>
        </p:txBody>
      </p:sp>
      <p:sp>
        <p:nvSpPr>
          <p:cNvPr id="440" name="Google Shape;440;p30"/>
          <p:cNvSpPr/>
          <p:nvPr>
            <p:ph idx="2" type="pic"/>
          </p:nvPr>
        </p:nvSpPr>
        <p:spPr>
          <a:xfrm>
            <a:off x="284471" y="2043274"/>
            <a:ext cx="5059054" cy="4096991"/>
          </a:xfrm>
          <a:prstGeom prst="rect">
            <a:avLst/>
          </a:prstGeom>
          <a:noFill/>
          <a:ln>
            <a:noFill/>
          </a:ln>
        </p:spPr>
      </p:sp>
      <p:sp>
        <p:nvSpPr>
          <p:cNvPr id="441" name="Google Shape;441;p30"/>
          <p:cNvSpPr txBox="1"/>
          <p:nvPr/>
        </p:nvSpPr>
        <p:spPr>
          <a:xfrm>
            <a:off x="10887386"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Template</a:t>
            </a:r>
            <a:endParaRPr/>
          </a:p>
        </p:txBody>
      </p:sp>
      <p:sp>
        <p:nvSpPr>
          <p:cNvPr id="442" name="Google Shape;442;p30"/>
          <p:cNvSpPr txBox="1"/>
          <p:nvPr/>
        </p:nvSpPr>
        <p:spPr>
          <a:xfrm>
            <a:off x="8444792"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
                <a:solidFill>
                  <a:schemeClr val="dk1"/>
                </a:solidFill>
                <a:latin typeface="Poppins Medium"/>
                <a:ea typeface="Poppins Medium"/>
                <a:cs typeface="Poppins Medium"/>
                <a:sym typeface="Poppins Medium"/>
              </a:rPr>
              <a:t>Brand Proposal</a:t>
            </a:r>
            <a:endParaRPr/>
          </a:p>
        </p:txBody>
      </p:sp>
      <p:sp>
        <p:nvSpPr>
          <p:cNvPr id="443" name="Google Shape;443;p30"/>
          <p:cNvSpPr txBox="1"/>
          <p:nvPr/>
        </p:nvSpPr>
        <p:spPr>
          <a:xfrm>
            <a:off x="6002199"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State</a:t>
            </a:r>
            <a:endParaRPr/>
          </a:p>
        </p:txBody>
      </p:sp>
      <p:cxnSp>
        <p:nvCxnSpPr>
          <p:cNvPr id="444" name="Google Shape;444;p30"/>
          <p:cNvCxnSpPr/>
          <p:nvPr/>
        </p:nvCxnSpPr>
        <p:spPr>
          <a:xfrm>
            <a:off x="6096000" y="433247"/>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445" name="Google Shape;445;p30"/>
          <p:cNvCxnSpPr/>
          <p:nvPr/>
        </p:nvCxnSpPr>
        <p:spPr>
          <a:xfrm>
            <a:off x="284471" y="433247"/>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446" name="Google Shape;446;p30"/>
          <p:cNvSpPr txBox="1"/>
          <p:nvPr/>
        </p:nvSpPr>
        <p:spPr>
          <a:xfrm>
            <a:off x="194386" y="236853"/>
            <a:ext cx="22744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XPR for New York</a:t>
            </a:r>
            <a:endParaRPr/>
          </a:p>
        </p:txBody>
      </p:sp>
      <p:sp>
        <p:nvSpPr>
          <p:cNvPr id="447" name="Google Shape;447;p30"/>
          <p:cNvSpPr txBox="1"/>
          <p:nvPr/>
        </p:nvSpPr>
        <p:spPr>
          <a:xfrm>
            <a:off x="4166605" y="236853"/>
            <a:ext cx="127458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 Agencies ]</a:t>
            </a:r>
            <a:endParaRPr/>
          </a:p>
        </p:txBody>
      </p:sp>
      <p:sp>
        <p:nvSpPr>
          <p:cNvPr id="448" name="Google Shape;448;p30"/>
          <p:cNvSpPr txBox="1"/>
          <p:nvPr/>
        </p:nvSpPr>
        <p:spPr>
          <a:xfrm>
            <a:off x="4720881" y="1382114"/>
            <a:ext cx="72031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2025</a:t>
            </a:r>
            <a:endParaRPr/>
          </a:p>
        </p:txBody>
      </p:sp>
      <p:sp>
        <p:nvSpPr>
          <p:cNvPr id="449" name="Google Shape;449;p30"/>
          <p:cNvSpPr/>
          <p:nvPr/>
        </p:nvSpPr>
        <p:spPr>
          <a:xfrm>
            <a:off x="4816230" y="1395742"/>
            <a:ext cx="527295" cy="206181"/>
          </a:xfrm>
          <a:prstGeom prst="roundRect">
            <a:avLst>
              <a:gd fmla="val 26316" name="adj"/>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0" name="Google Shape;450;p30"/>
          <p:cNvSpPr/>
          <p:nvPr/>
        </p:nvSpPr>
        <p:spPr>
          <a:xfrm>
            <a:off x="458109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1" name="Google Shape;451;p30"/>
          <p:cNvSpPr/>
          <p:nvPr/>
        </p:nvSpPr>
        <p:spPr>
          <a:xfrm>
            <a:off x="434596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2" name="Google Shape;452;p30"/>
          <p:cNvSpPr/>
          <p:nvPr/>
        </p:nvSpPr>
        <p:spPr>
          <a:xfrm>
            <a:off x="411083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53" name="Google Shape;453;p30"/>
          <p:cNvSpPr txBox="1"/>
          <p:nvPr/>
        </p:nvSpPr>
        <p:spPr>
          <a:xfrm>
            <a:off x="4067296" y="1383649"/>
            <a:ext cx="303168"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B</a:t>
            </a:r>
            <a:endParaRPr/>
          </a:p>
        </p:txBody>
      </p:sp>
      <p:sp>
        <p:nvSpPr>
          <p:cNvPr id="454" name="Google Shape;454;p30"/>
          <p:cNvSpPr txBox="1"/>
          <p:nvPr/>
        </p:nvSpPr>
        <p:spPr>
          <a:xfrm>
            <a:off x="4269164"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G</a:t>
            </a:r>
            <a:endParaRPr/>
          </a:p>
        </p:txBody>
      </p:sp>
      <p:sp>
        <p:nvSpPr>
          <p:cNvPr id="455" name="Google Shape;455;p30"/>
          <p:cNvSpPr txBox="1"/>
          <p:nvPr/>
        </p:nvSpPr>
        <p:spPr>
          <a:xfrm>
            <a:off x="4504294"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T</a:t>
            </a:r>
            <a:endParaRPr/>
          </a:p>
        </p:txBody>
      </p:sp>
      <p:sp>
        <p:nvSpPr>
          <p:cNvPr id="456" name="Google Shape;456;p30"/>
          <p:cNvSpPr txBox="1"/>
          <p:nvPr/>
        </p:nvSpPr>
        <p:spPr>
          <a:xfrm>
            <a:off x="6002199" y="511975"/>
            <a:ext cx="2166774" cy="444352"/>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Like design to be visually </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Powerful, intellectually elegant</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All timeless.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0" name="Shape 460"/>
        <p:cNvGrpSpPr/>
        <p:nvPr/>
      </p:nvGrpSpPr>
      <p:grpSpPr>
        <a:xfrm>
          <a:off x="0" y="0"/>
          <a:ext cx="0" cy="0"/>
          <a:chOff x="0" y="0"/>
          <a:chExt cx="0" cy="0"/>
        </a:xfrm>
      </p:grpSpPr>
      <p:sp>
        <p:nvSpPr>
          <p:cNvPr id="461" name="Google Shape;461;p31"/>
          <p:cNvSpPr/>
          <p:nvPr/>
        </p:nvSpPr>
        <p:spPr>
          <a:xfrm>
            <a:off x="0" y="0"/>
            <a:ext cx="12192000" cy="6858006"/>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2" name="Google Shape;462;p31"/>
          <p:cNvSpPr/>
          <p:nvPr/>
        </p:nvSpPr>
        <p:spPr>
          <a:xfrm>
            <a:off x="0" y="-3"/>
            <a:ext cx="12192000" cy="6858006"/>
          </a:xfrm>
          <a:prstGeom prst="rect">
            <a:avLst/>
          </a:prstGeom>
          <a:blipFill rotWithShape="1">
            <a:blip r:embed="rId3">
              <a:alphaModFix amt="3000"/>
            </a:blip>
            <a:tile algn="tl" flip="none" tx="0" sx="100000" ty="0" sy="10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63" name="Google Shape;463;p31"/>
          <p:cNvSpPr txBox="1"/>
          <p:nvPr/>
        </p:nvSpPr>
        <p:spPr>
          <a:xfrm>
            <a:off x="-2865863" y="-2598234"/>
            <a:ext cx="18473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cxnSp>
        <p:nvCxnSpPr>
          <p:cNvPr id="464" name="Google Shape;464;p31"/>
          <p:cNvCxnSpPr/>
          <p:nvPr/>
        </p:nvCxnSpPr>
        <p:spPr>
          <a:xfrm>
            <a:off x="284471" y="1758805"/>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465" name="Google Shape;465;p31"/>
          <p:cNvCxnSpPr/>
          <p:nvPr/>
        </p:nvCxnSpPr>
        <p:spPr>
          <a:xfrm>
            <a:off x="6096000" y="1758805"/>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466" name="Google Shape;466;p31"/>
          <p:cNvSpPr txBox="1"/>
          <p:nvPr/>
        </p:nvSpPr>
        <p:spPr>
          <a:xfrm>
            <a:off x="194386" y="1342543"/>
            <a:ext cx="398299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Poppins Medium"/>
                <a:ea typeface="Poppins Medium"/>
                <a:cs typeface="Poppins Medium"/>
                <a:sym typeface="Poppins Medium"/>
              </a:rPr>
              <a:t>CONCEPTS</a:t>
            </a:r>
            <a:endParaRPr/>
          </a:p>
        </p:txBody>
      </p:sp>
      <p:sp>
        <p:nvSpPr>
          <p:cNvPr id="467" name="Google Shape;467;p31"/>
          <p:cNvSpPr txBox="1"/>
          <p:nvPr/>
        </p:nvSpPr>
        <p:spPr>
          <a:xfrm>
            <a:off x="194387" y="2064504"/>
            <a:ext cx="191565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Poppins Medium"/>
                <a:ea typeface="Poppins Medium"/>
                <a:cs typeface="Poppins Medium"/>
                <a:sym typeface="Poppins Medium"/>
              </a:rPr>
              <a:t>Slides</a:t>
            </a:r>
            <a:endParaRPr/>
          </a:p>
        </p:txBody>
      </p:sp>
      <p:sp>
        <p:nvSpPr>
          <p:cNvPr id="468" name="Google Shape;468;p31"/>
          <p:cNvSpPr txBox="1"/>
          <p:nvPr/>
        </p:nvSpPr>
        <p:spPr>
          <a:xfrm>
            <a:off x="194386" y="2268363"/>
            <a:ext cx="2379163"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rgbClr val="7F7F7F"/>
                </a:solidFill>
                <a:latin typeface="Arimo"/>
                <a:ea typeface="Arimo"/>
                <a:cs typeface="Arimo"/>
                <a:sym typeface="Arimo"/>
              </a:rPr>
              <a:t>[ Special Slide for Proposal ] </a:t>
            </a:r>
            <a:endParaRPr/>
          </a:p>
        </p:txBody>
      </p:sp>
      <p:sp>
        <p:nvSpPr>
          <p:cNvPr id="469" name="Google Shape;469;p31"/>
          <p:cNvSpPr txBox="1"/>
          <p:nvPr/>
        </p:nvSpPr>
        <p:spPr>
          <a:xfrm>
            <a:off x="194386" y="2608144"/>
            <a:ext cx="3446358" cy="1246495"/>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No agency, program or initiative will use or create its own logo with the following exceptions: NY State Lottery, MTA, ILNY, Start Up NY. These legacy logos will still be required to co-brand their materials and follow all other branding guidelines.</a:t>
            </a:r>
            <a:endParaRPr/>
          </a:p>
          <a:p>
            <a:pPr indent="0" lvl="0" marL="0" marR="0" rtl="0" algn="l">
              <a:lnSpc>
                <a:spcPct val="112500"/>
              </a:lnSpc>
              <a:spcBef>
                <a:spcPts val="0"/>
              </a:spcBef>
              <a:spcAft>
                <a:spcPts val="0"/>
              </a:spcAft>
              <a:buNone/>
            </a:pPr>
            <a:r>
              <a:t/>
            </a:r>
            <a:endParaRPr sz="800">
              <a:solidFill>
                <a:schemeClr val="dk1"/>
              </a:solidFill>
              <a:latin typeface="Arimo"/>
              <a:ea typeface="Arimo"/>
              <a:cs typeface="Arimo"/>
              <a:sym typeface="Arimo"/>
            </a:endParaRPr>
          </a:p>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These guidelines 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endParaRPr/>
          </a:p>
        </p:txBody>
      </p:sp>
      <p:sp>
        <p:nvSpPr>
          <p:cNvPr id="470" name="Google Shape;470;p31"/>
          <p:cNvSpPr txBox="1"/>
          <p:nvPr/>
        </p:nvSpPr>
        <p:spPr>
          <a:xfrm>
            <a:off x="192934" y="3968239"/>
            <a:ext cx="1804833" cy="438582"/>
          </a:xfrm>
          <a:prstGeom prst="rect">
            <a:avLst/>
          </a:prstGeom>
          <a:noFill/>
          <a:ln>
            <a:noFill/>
          </a:ln>
        </p:spPr>
        <p:txBody>
          <a:bodyPr anchorCtr="0" anchor="t" bIns="45700" lIns="91425" spcFirstLastPara="1" rIns="91425" wrap="square" tIns="45700">
            <a:spAutoFit/>
          </a:bodyPr>
          <a:lstStyle/>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been the industry’s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standard and It PageMaker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including</a:t>
            </a:r>
            <a:endParaRPr sz="800">
              <a:solidFill>
                <a:schemeClr val="dk1"/>
              </a:solidFill>
              <a:latin typeface="Arimo"/>
              <a:ea typeface="Arimo"/>
              <a:cs typeface="Arimo"/>
              <a:sym typeface="Arimo"/>
            </a:endParaRPr>
          </a:p>
        </p:txBody>
      </p:sp>
      <p:grpSp>
        <p:nvGrpSpPr>
          <p:cNvPr id="471" name="Google Shape;471;p31"/>
          <p:cNvGrpSpPr/>
          <p:nvPr/>
        </p:nvGrpSpPr>
        <p:grpSpPr>
          <a:xfrm>
            <a:off x="6002199" y="6462846"/>
            <a:ext cx="3168567" cy="215444"/>
            <a:chOff x="3346704" y="3321278"/>
            <a:chExt cx="3168567" cy="215444"/>
          </a:xfrm>
        </p:grpSpPr>
        <p:sp>
          <p:nvSpPr>
            <p:cNvPr id="472" name="Google Shape;472;p31"/>
            <p:cNvSpPr txBox="1"/>
            <p:nvPr/>
          </p:nvSpPr>
          <p:spPr>
            <a:xfrm>
              <a:off x="4356338"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STUDIO</a:t>
              </a:r>
              <a:endParaRPr/>
            </a:p>
          </p:txBody>
        </p:sp>
        <p:sp>
          <p:nvSpPr>
            <p:cNvPr id="473" name="Google Shape;473;p31"/>
            <p:cNvSpPr txBox="1"/>
            <p:nvPr/>
          </p:nvSpPr>
          <p:spPr>
            <a:xfrm>
              <a:off x="3346704"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XPR</a:t>
              </a:r>
              <a:endParaRPr/>
            </a:p>
          </p:txBody>
        </p:sp>
        <p:sp>
          <p:nvSpPr>
            <p:cNvPr id="474" name="Google Shape;474;p31"/>
            <p:cNvSpPr txBox="1"/>
            <p:nvPr/>
          </p:nvSpPr>
          <p:spPr>
            <a:xfrm>
              <a:off x="5399613"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@2025</a:t>
              </a:r>
              <a:endParaRPr/>
            </a:p>
          </p:txBody>
        </p:sp>
      </p:grpSp>
      <p:cxnSp>
        <p:nvCxnSpPr>
          <p:cNvPr id="475" name="Google Shape;475;p31"/>
          <p:cNvCxnSpPr/>
          <p:nvPr/>
        </p:nvCxnSpPr>
        <p:spPr>
          <a:xfrm>
            <a:off x="6096000" y="6424754"/>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476" name="Google Shape;476;p31"/>
          <p:cNvCxnSpPr/>
          <p:nvPr/>
        </p:nvCxnSpPr>
        <p:spPr>
          <a:xfrm>
            <a:off x="284471" y="6424754"/>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477" name="Google Shape;477;p31"/>
          <p:cNvSpPr txBox="1"/>
          <p:nvPr/>
        </p:nvSpPr>
        <p:spPr>
          <a:xfrm>
            <a:off x="192934" y="4604380"/>
            <a:ext cx="1997470" cy="56169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1200">
                <a:solidFill>
                  <a:schemeClr val="dk1"/>
                </a:solidFill>
                <a:latin typeface="Poppins Medium"/>
                <a:ea typeface="Poppins Medium"/>
                <a:cs typeface="Poppins Medium"/>
                <a:sym typeface="Poppins Medium"/>
              </a:rPr>
              <a:t>Subtitle set in Made Outer Sans, sentence case. </a:t>
            </a:r>
            <a:endParaRPr sz="1200">
              <a:solidFill>
                <a:schemeClr val="dk1"/>
              </a:solidFill>
              <a:latin typeface="Poppins Medium"/>
              <a:ea typeface="Poppins Medium"/>
              <a:cs typeface="Poppins Medium"/>
              <a:sym typeface="Poppins Medium"/>
            </a:endParaRPr>
          </a:p>
        </p:txBody>
      </p:sp>
      <p:sp>
        <p:nvSpPr>
          <p:cNvPr id="478" name="Google Shape;478;p31"/>
          <p:cNvSpPr txBox="1"/>
          <p:nvPr/>
        </p:nvSpPr>
        <p:spPr>
          <a:xfrm>
            <a:off x="192934" y="5107578"/>
            <a:ext cx="3982991" cy="10926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500">
                <a:solidFill>
                  <a:schemeClr val="dk1"/>
                </a:solidFill>
                <a:latin typeface="Playfair Display"/>
                <a:ea typeface="Playfair Display"/>
                <a:cs typeface="Playfair Display"/>
                <a:sym typeface="Playfair Display"/>
              </a:rPr>
              <a:t>TWO</a:t>
            </a:r>
            <a:endParaRPr/>
          </a:p>
        </p:txBody>
      </p:sp>
      <p:sp>
        <p:nvSpPr>
          <p:cNvPr id="479" name="Google Shape;479;p31"/>
          <p:cNvSpPr txBox="1"/>
          <p:nvPr/>
        </p:nvSpPr>
        <p:spPr>
          <a:xfrm>
            <a:off x="2747249" y="5107578"/>
            <a:ext cx="2693944" cy="1092607"/>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6500">
                <a:solidFill>
                  <a:schemeClr val="dk1"/>
                </a:solidFill>
                <a:latin typeface="Playfair Display"/>
                <a:ea typeface="Playfair Display"/>
                <a:cs typeface="Playfair Display"/>
                <a:sym typeface="Playfair Display"/>
              </a:rPr>
              <a:t>2.</a:t>
            </a:r>
            <a:endParaRPr/>
          </a:p>
        </p:txBody>
      </p:sp>
      <p:sp>
        <p:nvSpPr>
          <p:cNvPr id="480" name="Google Shape;480;p31"/>
          <p:cNvSpPr txBox="1"/>
          <p:nvPr/>
        </p:nvSpPr>
        <p:spPr>
          <a:xfrm rot="-5400000">
            <a:off x="7894531" y="4928804"/>
            <a:ext cx="2379163"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chemeClr val="dk1"/>
                </a:solidFill>
                <a:latin typeface="Arimo"/>
                <a:ea typeface="Arimo"/>
                <a:cs typeface="Arimo"/>
                <a:sym typeface="Arimo"/>
              </a:rPr>
              <a:t>TWO</a:t>
            </a:r>
            <a:endParaRPr/>
          </a:p>
        </p:txBody>
      </p:sp>
      <p:sp>
        <p:nvSpPr>
          <p:cNvPr id="481" name="Google Shape;481;p31"/>
          <p:cNvSpPr txBox="1"/>
          <p:nvPr/>
        </p:nvSpPr>
        <p:spPr>
          <a:xfrm rot="-5400000">
            <a:off x="8698801" y="3023923"/>
            <a:ext cx="2379163" cy="230832"/>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900">
                <a:solidFill>
                  <a:schemeClr val="dk1"/>
                </a:solidFill>
                <a:latin typeface="Arimo"/>
                <a:ea typeface="Arimo"/>
                <a:cs typeface="Arimo"/>
                <a:sym typeface="Arimo"/>
              </a:rPr>
              <a:t>CONCEPTS</a:t>
            </a:r>
            <a:endParaRPr/>
          </a:p>
        </p:txBody>
      </p:sp>
      <p:sp>
        <p:nvSpPr>
          <p:cNvPr id="482" name="Google Shape;482;p31"/>
          <p:cNvSpPr/>
          <p:nvPr>
            <p:ph idx="2" type="pic"/>
          </p:nvPr>
        </p:nvSpPr>
        <p:spPr>
          <a:xfrm>
            <a:off x="6096000" y="2043275"/>
            <a:ext cx="2874646" cy="4096991"/>
          </a:xfrm>
          <a:prstGeom prst="rect">
            <a:avLst/>
          </a:prstGeom>
          <a:noFill/>
          <a:ln>
            <a:noFill/>
          </a:ln>
        </p:spPr>
      </p:sp>
      <p:sp>
        <p:nvSpPr>
          <p:cNvPr id="483" name="Google Shape;483;p31"/>
          <p:cNvSpPr/>
          <p:nvPr>
            <p:ph idx="3" type="pic"/>
          </p:nvPr>
        </p:nvSpPr>
        <p:spPr>
          <a:xfrm>
            <a:off x="10007801" y="2043274"/>
            <a:ext cx="1899728" cy="4096990"/>
          </a:xfrm>
          <a:prstGeom prst="rect">
            <a:avLst/>
          </a:prstGeom>
          <a:noFill/>
          <a:ln>
            <a:noFill/>
          </a:ln>
        </p:spPr>
      </p:sp>
      <p:sp>
        <p:nvSpPr>
          <p:cNvPr id="484" name="Google Shape;484;p31"/>
          <p:cNvSpPr txBox="1"/>
          <p:nvPr/>
        </p:nvSpPr>
        <p:spPr>
          <a:xfrm>
            <a:off x="10887386"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Template</a:t>
            </a:r>
            <a:endParaRPr/>
          </a:p>
        </p:txBody>
      </p:sp>
      <p:sp>
        <p:nvSpPr>
          <p:cNvPr id="485" name="Google Shape;485;p31"/>
          <p:cNvSpPr txBox="1"/>
          <p:nvPr/>
        </p:nvSpPr>
        <p:spPr>
          <a:xfrm>
            <a:off x="8444792"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
                <a:solidFill>
                  <a:schemeClr val="dk1"/>
                </a:solidFill>
                <a:latin typeface="Poppins Medium"/>
                <a:ea typeface="Poppins Medium"/>
                <a:cs typeface="Poppins Medium"/>
                <a:sym typeface="Poppins Medium"/>
              </a:rPr>
              <a:t>Brand Proposal</a:t>
            </a:r>
            <a:endParaRPr/>
          </a:p>
        </p:txBody>
      </p:sp>
      <p:sp>
        <p:nvSpPr>
          <p:cNvPr id="486" name="Google Shape;486;p31"/>
          <p:cNvSpPr txBox="1"/>
          <p:nvPr/>
        </p:nvSpPr>
        <p:spPr>
          <a:xfrm>
            <a:off x="6002199"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State</a:t>
            </a:r>
            <a:endParaRPr/>
          </a:p>
        </p:txBody>
      </p:sp>
      <p:cxnSp>
        <p:nvCxnSpPr>
          <p:cNvPr id="487" name="Google Shape;487;p31"/>
          <p:cNvCxnSpPr/>
          <p:nvPr/>
        </p:nvCxnSpPr>
        <p:spPr>
          <a:xfrm>
            <a:off x="6096000" y="433247"/>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488" name="Google Shape;488;p31"/>
          <p:cNvCxnSpPr/>
          <p:nvPr/>
        </p:nvCxnSpPr>
        <p:spPr>
          <a:xfrm>
            <a:off x="284471" y="433247"/>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489" name="Google Shape;489;p31"/>
          <p:cNvSpPr txBox="1"/>
          <p:nvPr/>
        </p:nvSpPr>
        <p:spPr>
          <a:xfrm>
            <a:off x="194386" y="236853"/>
            <a:ext cx="22744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XPR for New York</a:t>
            </a:r>
            <a:endParaRPr/>
          </a:p>
        </p:txBody>
      </p:sp>
      <p:sp>
        <p:nvSpPr>
          <p:cNvPr id="490" name="Google Shape;490;p31"/>
          <p:cNvSpPr txBox="1"/>
          <p:nvPr/>
        </p:nvSpPr>
        <p:spPr>
          <a:xfrm>
            <a:off x="4166605" y="236853"/>
            <a:ext cx="127458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 Agencies ]</a:t>
            </a:r>
            <a:endParaRPr/>
          </a:p>
        </p:txBody>
      </p:sp>
      <p:sp>
        <p:nvSpPr>
          <p:cNvPr id="491" name="Google Shape;491;p31"/>
          <p:cNvSpPr txBox="1"/>
          <p:nvPr/>
        </p:nvSpPr>
        <p:spPr>
          <a:xfrm>
            <a:off x="6002199" y="511975"/>
            <a:ext cx="2166774" cy="444352"/>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Like design to be visually </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Powerful, intellectually elegant</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All timeless.</a:t>
            </a:r>
            <a:endParaRPr/>
          </a:p>
        </p:txBody>
      </p:sp>
      <p:grpSp>
        <p:nvGrpSpPr>
          <p:cNvPr id="492" name="Google Shape;492;p31"/>
          <p:cNvGrpSpPr/>
          <p:nvPr/>
        </p:nvGrpSpPr>
        <p:grpSpPr>
          <a:xfrm>
            <a:off x="6050324" y="1382114"/>
            <a:ext cx="1373897" cy="243178"/>
            <a:chOff x="4067296" y="1382114"/>
            <a:chExt cx="1373897" cy="243178"/>
          </a:xfrm>
        </p:grpSpPr>
        <p:sp>
          <p:nvSpPr>
            <p:cNvPr id="493" name="Google Shape;493;p31"/>
            <p:cNvSpPr txBox="1"/>
            <p:nvPr/>
          </p:nvSpPr>
          <p:spPr>
            <a:xfrm>
              <a:off x="4720881" y="1382114"/>
              <a:ext cx="72031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2025</a:t>
              </a:r>
              <a:endParaRPr/>
            </a:p>
          </p:txBody>
        </p:sp>
        <p:sp>
          <p:nvSpPr>
            <p:cNvPr id="494" name="Google Shape;494;p31"/>
            <p:cNvSpPr/>
            <p:nvPr/>
          </p:nvSpPr>
          <p:spPr>
            <a:xfrm>
              <a:off x="4816230" y="1395742"/>
              <a:ext cx="527295" cy="206181"/>
            </a:xfrm>
            <a:prstGeom prst="roundRect">
              <a:avLst>
                <a:gd fmla="val 26316" name="adj"/>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5" name="Google Shape;495;p31"/>
            <p:cNvSpPr/>
            <p:nvPr/>
          </p:nvSpPr>
          <p:spPr>
            <a:xfrm>
              <a:off x="458109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6" name="Google Shape;496;p31"/>
            <p:cNvSpPr/>
            <p:nvPr/>
          </p:nvSpPr>
          <p:spPr>
            <a:xfrm>
              <a:off x="434596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7" name="Google Shape;497;p31"/>
            <p:cNvSpPr/>
            <p:nvPr/>
          </p:nvSpPr>
          <p:spPr>
            <a:xfrm>
              <a:off x="411083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98" name="Google Shape;498;p31"/>
            <p:cNvSpPr txBox="1"/>
            <p:nvPr/>
          </p:nvSpPr>
          <p:spPr>
            <a:xfrm>
              <a:off x="4067296" y="1383649"/>
              <a:ext cx="303168"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B</a:t>
              </a:r>
              <a:endParaRPr/>
            </a:p>
          </p:txBody>
        </p:sp>
        <p:sp>
          <p:nvSpPr>
            <p:cNvPr id="499" name="Google Shape;499;p31"/>
            <p:cNvSpPr txBox="1"/>
            <p:nvPr/>
          </p:nvSpPr>
          <p:spPr>
            <a:xfrm>
              <a:off x="4269164"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G</a:t>
              </a:r>
              <a:endParaRPr/>
            </a:p>
          </p:txBody>
        </p:sp>
        <p:sp>
          <p:nvSpPr>
            <p:cNvPr id="500" name="Google Shape;500;p31"/>
            <p:cNvSpPr txBox="1"/>
            <p:nvPr/>
          </p:nvSpPr>
          <p:spPr>
            <a:xfrm>
              <a:off x="4504294"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T</a:t>
              </a:r>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4" name="Shape 504"/>
        <p:cNvGrpSpPr/>
        <p:nvPr/>
      </p:nvGrpSpPr>
      <p:grpSpPr>
        <a:xfrm>
          <a:off x="0" y="0"/>
          <a:ext cx="0" cy="0"/>
          <a:chOff x="0" y="0"/>
          <a:chExt cx="0" cy="0"/>
        </a:xfrm>
      </p:grpSpPr>
      <p:sp>
        <p:nvSpPr>
          <p:cNvPr id="505" name="Google Shape;505;p32"/>
          <p:cNvSpPr/>
          <p:nvPr/>
        </p:nvSpPr>
        <p:spPr>
          <a:xfrm>
            <a:off x="0" y="0"/>
            <a:ext cx="12192000" cy="6858006"/>
          </a:xfrm>
          <a:prstGeom prst="rect">
            <a:avLst/>
          </a:prstGeom>
          <a:solidFill>
            <a:schemeClr val="accent4">
              <a:alpha val="5098"/>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6" name="Google Shape;506;p32"/>
          <p:cNvSpPr/>
          <p:nvPr/>
        </p:nvSpPr>
        <p:spPr>
          <a:xfrm>
            <a:off x="0" y="-3"/>
            <a:ext cx="12192000" cy="6858006"/>
          </a:xfrm>
          <a:prstGeom prst="rect">
            <a:avLst/>
          </a:prstGeom>
          <a:blipFill rotWithShape="1">
            <a:blip r:embed="rId3">
              <a:alphaModFix amt="5000"/>
            </a:blip>
            <a:tile algn="tl" flip="none" tx="0" sx="100000" ty="0" sy="10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07" name="Google Shape;507;p32"/>
          <p:cNvSpPr txBox="1"/>
          <p:nvPr/>
        </p:nvSpPr>
        <p:spPr>
          <a:xfrm>
            <a:off x="-2865863" y="-2598234"/>
            <a:ext cx="18473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08" name="Google Shape;508;p32"/>
          <p:cNvSpPr txBox="1"/>
          <p:nvPr/>
        </p:nvSpPr>
        <p:spPr>
          <a:xfrm>
            <a:off x="194386" y="1329843"/>
            <a:ext cx="398299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Poppins Medium"/>
                <a:ea typeface="Poppins Medium"/>
                <a:cs typeface="Poppins Medium"/>
                <a:sym typeface="Poppins Medium"/>
              </a:rPr>
              <a:t>SCHEDULE</a:t>
            </a:r>
            <a:endParaRPr/>
          </a:p>
        </p:txBody>
      </p:sp>
      <p:cxnSp>
        <p:nvCxnSpPr>
          <p:cNvPr id="509" name="Google Shape;509;p32"/>
          <p:cNvCxnSpPr/>
          <p:nvPr/>
        </p:nvCxnSpPr>
        <p:spPr>
          <a:xfrm>
            <a:off x="284471" y="1758805"/>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510" name="Google Shape;510;p32"/>
          <p:cNvCxnSpPr/>
          <p:nvPr/>
        </p:nvCxnSpPr>
        <p:spPr>
          <a:xfrm>
            <a:off x="6096000" y="1758805"/>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grpSp>
        <p:nvGrpSpPr>
          <p:cNvPr id="511" name="Google Shape;511;p32"/>
          <p:cNvGrpSpPr/>
          <p:nvPr/>
        </p:nvGrpSpPr>
        <p:grpSpPr>
          <a:xfrm>
            <a:off x="6002199" y="6462846"/>
            <a:ext cx="3168567" cy="215444"/>
            <a:chOff x="3346704" y="3321278"/>
            <a:chExt cx="3168567" cy="215444"/>
          </a:xfrm>
        </p:grpSpPr>
        <p:sp>
          <p:nvSpPr>
            <p:cNvPr id="512" name="Google Shape;512;p32"/>
            <p:cNvSpPr txBox="1"/>
            <p:nvPr/>
          </p:nvSpPr>
          <p:spPr>
            <a:xfrm>
              <a:off x="4356338"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STUDIO</a:t>
              </a:r>
              <a:endParaRPr/>
            </a:p>
          </p:txBody>
        </p:sp>
        <p:sp>
          <p:nvSpPr>
            <p:cNvPr id="513" name="Google Shape;513;p32"/>
            <p:cNvSpPr txBox="1"/>
            <p:nvPr/>
          </p:nvSpPr>
          <p:spPr>
            <a:xfrm>
              <a:off x="3346704"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XPR</a:t>
              </a:r>
              <a:endParaRPr/>
            </a:p>
          </p:txBody>
        </p:sp>
        <p:sp>
          <p:nvSpPr>
            <p:cNvPr id="514" name="Google Shape;514;p32"/>
            <p:cNvSpPr txBox="1"/>
            <p:nvPr/>
          </p:nvSpPr>
          <p:spPr>
            <a:xfrm>
              <a:off x="5399613"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@2025</a:t>
              </a:r>
              <a:endParaRPr/>
            </a:p>
          </p:txBody>
        </p:sp>
      </p:grpSp>
      <p:cxnSp>
        <p:nvCxnSpPr>
          <p:cNvPr id="515" name="Google Shape;515;p32"/>
          <p:cNvCxnSpPr/>
          <p:nvPr/>
        </p:nvCxnSpPr>
        <p:spPr>
          <a:xfrm>
            <a:off x="6096000" y="6424754"/>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516" name="Google Shape;516;p32"/>
          <p:cNvCxnSpPr/>
          <p:nvPr/>
        </p:nvCxnSpPr>
        <p:spPr>
          <a:xfrm>
            <a:off x="284471" y="6424754"/>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grpSp>
        <p:nvGrpSpPr>
          <p:cNvPr id="517" name="Google Shape;517;p32"/>
          <p:cNvGrpSpPr/>
          <p:nvPr/>
        </p:nvGrpSpPr>
        <p:grpSpPr>
          <a:xfrm>
            <a:off x="284471" y="2043273"/>
            <a:ext cx="5059054" cy="4096985"/>
            <a:chOff x="6848465" y="2043273"/>
            <a:chExt cx="5059054" cy="4096985"/>
          </a:xfrm>
        </p:grpSpPr>
        <p:sp>
          <p:nvSpPr>
            <p:cNvPr id="518" name="Google Shape;518;p32"/>
            <p:cNvSpPr/>
            <p:nvPr/>
          </p:nvSpPr>
          <p:spPr>
            <a:xfrm flipH="1">
              <a:off x="6848465" y="2043273"/>
              <a:ext cx="5059054" cy="4096985"/>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519" name="Google Shape;519;p32"/>
            <p:cNvCxnSpPr/>
            <p:nvPr/>
          </p:nvCxnSpPr>
          <p:spPr>
            <a:xfrm>
              <a:off x="6848465" y="3719708"/>
              <a:ext cx="5059054" cy="0"/>
            </a:xfrm>
            <a:prstGeom prst="straightConnector1">
              <a:avLst/>
            </a:prstGeom>
            <a:noFill/>
            <a:ln cap="flat" cmpd="sng" w="12700">
              <a:solidFill>
                <a:schemeClr val="dk1">
                  <a:alpha val="9803"/>
                </a:schemeClr>
              </a:solidFill>
              <a:prstDash val="solid"/>
              <a:miter lim="800000"/>
              <a:headEnd len="sm" w="sm" type="none"/>
              <a:tailEnd len="sm" w="sm" type="none"/>
            </a:ln>
          </p:spPr>
        </p:cxnSp>
        <p:cxnSp>
          <p:nvCxnSpPr>
            <p:cNvPr id="520" name="Google Shape;520;p32"/>
            <p:cNvCxnSpPr/>
            <p:nvPr/>
          </p:nvCxnSpPr>
          <p:spPr>
            <a:xfrm>
              <a:off x="6848465" y="4176908"/>
              <a:ext cx="5059054" cy="0"/>
            </a:xfrm>
            <a:prstGeom prst="straightConnector1">
              <a:avLst/>
            </a:prstGeom>
            <a:noFill/>
            <a:ln cap="flat" cmpd="sng" w="12700">
              <a:solidFill>
                <a:schemeClr val="dk1">
                  <a:alpha val="9803"/>
                </a:schemeClr>
              </a:solidFill>
              <a:prstDash val="solid"/>
              <a:miter lim="800000"/>
              <a:headEnd len="sm" w="sm" type="none"/>
              <a:tailEnd len="sm" w="sm" type="none"/>
            </a:ln>
          </p:spPr>
        </p:cxnSp>
        <p:cxnSp>
          <p:nvCxnSpPr>
            <p:cNvPr id="521" name="Google Shape;521;p32"/>
            <p:cNvCxnSpPr/>
            <p:nvPr/>
          </p:nvCxnSpPr>
          <p:spPr>
            <a:xfrm>
              <a:off x="6848465" y="4627758"/>
              <a:ext cx="5059054" cy="0"/>
            </a:xfrm>
            <a:prstGeom prst="straightConnector1">
              <a:avLst/>
            </a:prstGeom>
            <a:noFill/>
            <a:ln cap="flat" cmpd="sng" w="12700">
              <a:solidFill>
                <a:schemeClr val="dk1">
                  <a:alpha val="9803"/>
                </a:schemeClr>
              </a:solidFill>
              <a:prstDash val="solid"/>
              <a:miter lim="800000"/>
              <a:headEnd len="sm" w="sm" type="none"/>
              <a:tailEnd len="sm" w="sm" type="none"/>
            </a:ln>
          </p:spPr>
        </p:cxnSp>
        <p:cxnSp>
          <p:nvCxnSpPr>
            <p:cNvPr id="522" name="Google Shape;522;p32"/>
            <p:cNvCxnSpPr/>
            <p:nvPr/>
          </p:nvCxnSpPr>
          <p:spPr>
            <a:xfrm>
              <a:off x="6848465" y="5078608"/>
              <a:ext cx="5059054" cy="0"/>
            </a:xfrm>
            <a:prstGeom prst="straightConnector1">
              <a:avLst/>
            </a:prstGeom>
            <a:noFill/>
            <a:ln cap="flat" cmpd="sng" w="12700">
              <a:solidFill>
                <a:schemeClr val="dk1">
                  <a:alpha val="9803"/>
                </a:schemeClr>
              </a:solidFill>
              <a:prstDash val="solid"/>
              <a:miter lim="800000"/>
              <a:headEnd len="sm" w="sm" type="none"/>
              <a:tailEnd len="sm" w="sm" type="none"/>
            </a:ln>
          </p:spPr>
        </p:cxnSp>
        <p:cxnSp>
          <p:nvCxnSpPr>
            <p:cNvPr id="523" name="Google Shape;523;p32"/>
            <p:cNvCxnSpPr/>
            <p:nvPr/>
          </p:nvCxnSpPr>
          <p:spPr>
            <a:xfrm>
              <a:off x="6848465" y="5529458"/>
              <a:ext cx="5059054" cy="0"/>
            </a:xfrm>
            <a:prstGeom prst="straightConnector1">
              <a:avLst/>
            </a:prstGeom>
            <a:noFill/>
            <a:ln cap="flat" cmpd="sng" w="12700">
              <a:solidFill>
                <a:schemeClr val="dk1">
                  <a:alpha val="9803"/>
                </a:schemeClr>
              </a:solidFill>
              <a:prstDash val="solid"/>
              <a:miter lim="800000"/>
              <a:headEnd len="sm" w="sm" type="none"/>
              <a:tailEnd len="sm" w="sm" type="none"/>
            </a:ln>
          </p:spPr>
        </p:cxnSp>
        <p:grpSp>
          <p:nvGrpSpPr>
            <p:cNvPr id="524" name="Google Shape;524;p32"/>
            <p:cNvGrpSpPr/>
            <p:nvPr/>
          </p:nvGrpSpPr>
          <p:grpSpPr>
            <a:xfrm>
              <a:off x="9677612" y="3413577"/>
              <a:ext cx="2229907" cy="2484057"/>
              <a:chOff x="9595088" y="3607543"/>
              <a:chExt cx="1777625" cy="2484057"/>
            </a:xfrm>
          </p:grpSpPr>
          <p:sp>
            <p:nvSpPr>
              <p:cNvPr id="525" name="Google Shape;525;p32"/>
              <p:cNvSpPr txBox="1"/>
              <p:nvPr/>
            </p:nvSpPr>
            <p:spPr>
              <a:xfrm>
                <a:off x="9595088" y="3607543"/>
                <a:ext cx="1777625" cy="231089"/>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b="0" i="0" lang="en-US" sz="800" u="none" strike="noStrike">
                    <a:solidFill>
                      <a:srgbClr val="000000"/>
                    </a:solidFill>
                    <a:latin typeface="Arimo"/>
                    <a:ea typeface="Arimo"/>
                    <a:cs typeface="Arimo"/>
                    <a:sym typeface="Arimo"/>
                  </a:rPr>
                  <a:t>Our Schedule 1</a:t>
                </a:r>
                <a:endParaRPr/>
              </a:p>
            </p:txBody>
          </p:sp>
          <p:sp>
            <p:nvSpPr>
              <p:cNvPr id="526" name="Google Shape;526;p32"/>
              <p:cNvSpPr txBox="1"/>
              <p:nvPr/>
            </p:nvSpPr>
            <p:spPr>
              <a:xfrm>
                <a:off x="9595088" y="4058451"/>
                <a:ext cx="1777625" cy="231089"/>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b="0" i="0" lang="en-US" sz="800" u="none" strike="noStrike">
                    <a:solidFill>
                      <a:srgbClr val="000000"/>
                    </a:solidFill>
                    <a:latin typeface="Arimo"/>
                    <a:ea typeface="Arimo"/>
                    <a:cs typeface="Arimo"/>
                    <a:sym typeface="Arimo"/>
                  </a:rPr>
                  <a:t>Schedule 2</a:t>
                </a:r>
                <a:endParaRPr/>
              </a:p>
            </p:txBody>
          </p:sp>
          <p:sp>
            <p:nvSpPr>
              <p:cNvPr id="527" name="Google Shape;527;p32"/>
              <p:cNvSpPr txBox="1"/>
              <p:nvPr/>
            </p:nvSpPr>
            <p:spPr>
              <a:xfrm>
                <a:off x="9595088" y="4500562"/>
                <a:ext cx="1777625" cy="231089"/>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b="0" i="0" lang="en-US" sz="800" u="none" strike="noStrike">
                    <a:solidFill>
                      <a:srgbClr val="000000"/>
                    </a:solidFill>
                    <a:latin typeface="Arimo"/>
                    <a:ea typeface="Arimo"/>
                    <a:cs typeface="Arimo"/>
                    <a:sym typeface="Arimo"/>
                  </a:rPr>
                  <a:t>Project 3</a:t>
                </a:r>
                <a:endParaRPr/>
              </a:p>
            </p:txBody>
          </p:sp>
          <p:sp>
            <p:nvSpPr>
              <p:cNvPr id="528" name="Google Shape;528;p32"/>
              <p:cNvSpPr txBox="1"/>
              <p:nvPr/>
            </p:nvSpPr>
            <p:spPr>
              <a:xfrm>
                <a:off x="9595088" y="4951995"/>
                <a:ext cx="1777625" cy="231089"/>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b="0" i="0" lang="en-US" sz="800" u="none" strike="noStrike">
                    <a:solidFill>
                      <a:srgbClr val="000000"/>
                    </a:solidFill>
                    <a:latin typeface="Arimo"/>
                    <a:ea typeface="Arimo"/>
                    <a:cs typeface="Arimo"/>
                    <a:sym typeface="Arimo"/>
                  </a:rPr>
                  <a:t>Our Schedule Four</a:t>
                </a:r>
                <a:endParaRPr/>
              </a:p>
            </p:txBody>
          </p:sp>
          <p:sp>
            <p:nvSpPr>
              <p:cNvPr id="529" name="Google Shape;529;p32"/>
              <p:cNvSpPr txBox="1"/>
              <p:nvPr/>
            </p:nvSpPr>
            <p:spPr>
              <a:xfrm>
                <a:off x="9595088" y="5409311"/>
                <a:ext cx="1777625" cy="231089"/>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b="0" i="0" lang="en-US" sz="800" u="none" strike="noStrike">
                    <a:solidFill>
                      <a:srgbClr val="000000"/>
                    </a:solidFill>
                    <a:latin typeface="Arimo"/>
                    <a:ea typeface="Arimo"/>
                    <a:cs typeface="Arimo"/>
                    <a:sym typeface="Arimo"/>
                  </a:rPr>
                  <a:t>Five 5</a:t>
                </a:r>
                <a:endParaRPr/>
              </a:p>
            </p:txBody>
          </p:sp>
          <p:sp>
            <p:nvSpPr>
              <p:cNvPr id="530" name="Google Shape;530;p32"/>
              <p:cNvSpPr txBox="1"/>
              <p:nvPr/>
            </p:nvSpPr>
            <p:spPr>
              <a:xfrm>
                <a:off x="9595088" y="5860511"/>
                <a:ext cx="1777625" cy="231089"/>
              </a:xfrm>
              <a:prstGeom prst="rect">
                <a:avLst/>
              </a:prstGeom>
              <a:noFill/>
              <a:ln>
                <a:noFill/>
              </a:ln>
            </p:spPr>
            <p:txBody>
              <a:bodyPr anchorCtr="0" anchor="t" bIns="45700" lIns="91425" spcFirstLastPara="1" rIns="91425" wrap="square" tIns="45700">
                <a:spAutoFit/>
              </a:bodyPr>
              <a:lstStyle/>
              <a:p>
                <a:pPr indent="0" lvl="0" marL="0" marR="0" rtl="0" algn="ctr">
                  <a:lnSpc>
                    <a:spcPct val="150000"/>
                  </a:lnSpc>
                  <a:spcBef>
                    <a:spcPts val="0"/>
                  </a:spcBef>
                  <a:spcAft>
                    <a:spcPts val="0"/>
                  </a:spcAft>
                  <a:buNone/>
                </a:pPr>
                <a:r>
                  <a:rPr b="0" i="0" lang="en-US" sz="800" u="none" strike="noStrike">
                    <a:solidFill>
                      <a:srgbClr val="000000"/>
                    </a:solidFill>
                    <a:latin typeface="Arimo"/>
                    <a:ea typeface="Arimo"/>
                    <a:cs typeface="Arimo"/>
                    <a:sym typeface="Arimo"/>
                  </a:rPr>
                  <a:t>Our Schedule six</a:t>
                </a:r>
                <a:endParaRPr/>
              </a:p>
            </p:txBody>
          </p:sp>
        </p:grpSp>
        <p:sp>
          <p:nvSpPr>
            <p:cNvPr id="531" name="Google Shape;531;p32"/>
            <p:cNvSpPr txBox="1"/>
            <p:nvPr/>
          </p:nvSpPr>
          <p:spPr>
            <a:xfrm>
              <a:off x="6848465" y="3453875"/>
              <a:ext cx="2229906" cy="2308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i="0" lang="en-US" sz="900" u="none" strike="noStrike">
                  <a:solidFill>
                    <a:srgbClr val="000000"/>
                  </a:solidFill>
                  <a:latin typeface="Poppins Medium"/>
                  <a:ea typeface="Poppins Medium"/>
                  <a:cs typeface="Poppins Medium"/>
                  <a:sym typeface="Poppins Medium"/>
                </a:rPr>
                <a:t>PROPOSAL IDEA</a:t>
              </a:r>
              <a:endParaRPr/>
            </a:p>
          </p:txBody>
        </p:sp>
        <p:sp>
          <p:nvSpPr>
            <p:cNvPr id="532" name="Google Shape;532;p32"/>
            <p:cNvSpPr txBox="1"/>
            <p:nvPr/>
          </p:nvSpPr>
          <p:spPr>
            <a:xfrm>
              <a:off x="6848465" y="3898193"/>
              <a:ext cx="2229906" cy="2308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i="0" lang="en-US" sz="900" u="none" strike="noStrike">
                  <a:solidFill>
                    <a:srgbClr val="000000"/>
                  </a:solidFill>
                  <a:latin typeface="Poppins Medium"/>
                  <a:ea typeface="Poppins Medium"/>
                  <a:cs typeface="Poppins Medium"/>
                  <a:sym typeface="Poppins Medium"/>
                </a:rPr>
                <a:t>CLEAN</a:t>
              </a:r>
              <a:endParaRPr/>
            </a:p>
          </p:txBody>
        </p:sp>
        <p:sp>
          <p:nvSpPr>
            <p:cNvPr id="533" name="Google Shape;533;p32"/>
            <p:cNvSpPr txBox="1"/>
            <p:nvPr/>
          </p:nvSpPr>
          <p:spPr>
            <a:xfrm>
              <a:off x="6848465" y="4352218"/>
              <a:ext cx="2229906" cy="2308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i="0" lang="en-US" sz="900" u="none" strike="noStrike">
                  <a:solidFill>
                    <a:srgbClr val="000000"/>
                  </a:solidFill>
                  <a:latin typeface="Poppins Medium"/>
                  <a:ea typeface="Poppins Medium"/>
                  <a:cs typeface="Poppins Medium"/>
                  <a:sym typeface="Poppins Medium"/>
                </a:rPr>
                <a:t>AWESOME</a:t>
              </a:r>
              <a:endParaRPr/>
            </a:p>
          </p:txBody>
        </p:sp>
        <p:sp>
          <p:nvSpPr>
            <p:cNvPr id="534" name="Google Shape;534;p32"/>
            <p:cNvSpPr txBox="1"/>
            <p:nvPr/>
          </p:nvSpPr>
          <p:spPr>
            <a:xfrm>
              <a:off x="6848465" y="4799893"/>
              <a:ext cx="2229906" cy="2308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i="0" lang="en-US" sz="900" u="none" strike="noStrike">
                  <a:solidFill>
                    <a:srgbClr val="000000"/>
                  </a:solidFill>
                  <a:latin typeface="Poppins Medium"/>
                  <a:ea typeface="Poppins Medium"/>
                  <a:cs typeface="Poppins Medium"/>
                  <a:sym typeface="Poppins Medium"/>
                </a:rPr>
                <a:t>IDEA</a:t>
              </a:r>
              <a:endParaRPr/>
            </a:p>
          </p:txBody>
        </p:sp>
        <p:sp>
          <p:nvSpPr>
            <p:cNvPr id="535" name="Google Shape;535;p32"/>
            <p:cNvSpPr txBox="1"/>
            <p:nvPr/>
          </p:nvSpPr>
          <p:spPr>
            <a:xfrm>
              <a:off x="6848465" y="5244393"/>
              <a:ext cx="2229906" cy="2308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i="0" lang="en-US" sz="900" u="none" strike="noStrike">
                  <a:solidFill>
                    <a:srgbClr val="000000"/>
                  </a:solidFill>
                  <a:latin typeface="Poppins Medium"/>
                  <a:ea typeface="Poppins Medium"/>
                  <a:cs typeface="Poppins Medium"/>
                  <a:sym typeface="Poppins Medium"/>
                </a:rPr>
                <a:t>CREATIVE DESIGN</a:t>
              </a:r>
              <a:endParaRPr/>
            </a:p>
          </p:txBody>
        </p:sp>
        <p:sp>
          <p:nvSpPr>
            <p:cNvPr id="536" name="Google Shape;536;p32"/>
            <p:cNvSpPr txBox="1"/>
            <p:nvPr/>
          </p:nvSpPr>
          <p:spPr>
            <a:xfrm>
              <a:off x="6848465" y="5707943"/>
              <a:ext cx="2229906" cy="2308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i="0" lang="en-US" sz="900" u="none" strike="noStrike">
                  <a:solidFill>
                    <a:srgbClr val="000000"/>
                  </a:solidFill>
                  <a:latin typeface="Poppins Medium"/>
                  <a:ea typeface="Poppins Medium"/>
                  <a:cs typeface="Poppins Medium"/>
                  <a:sym typeface="Poppins Medium"/>
                </a:rPr>
                <a:t>PROJECT</a:t>
              </a:r>
              <a:endParaRPr/>
            </a:p>
          </p:txBody>
        </p:sp>
        <p:cxnSp>
          <p:nvCxnSpPr>
            <p:cNvPr id="537" name="Google Shape;537;p32"/>
            <p:cNvCxnSpPr/>
            <p:nvPr/>
          </p:nvCxnSpPr>
          <p:spPr>
            <a:xfrm>
              <a:off x="9377992" y="2043273"/>
              <a:ext cx="0" cy="4096985"/>
            </a:xfrm>
            <a:prstGeom prst="straightConnector1">
              <a:avLst/>
            </a:prstGeom>
            <a:noFill/>
            <a:ln cap="flat" cmpd="sng" w="12700">
              <a:solidFill>
                <a:schemeClr val="dk1">
                  <a:alpha val="9803"/>
                </a:schemeClr>
              </a:solidFill>
              <a:prstDash val="solid"/>
              <a:miter lim="800000"/>
              <a:headEnd len="sm" w="sm" type="none"/>
              <a:tailEnd len="sm" w="sm" type="none"/>
            </a:ln>
          </p:spPr>
        </p:cxnSp>
        <p:sp>
          <p:nvSpPr>
            <p:cNvPr id="538" name="Google Shape;538;p32"/>
            <p:cNvSpPr/>
            <p:nvPr/>
          </p:nvSpPr>
          <p:spPr>
            <a:xfrm>
              <a:off x="8927900" y="2423710"/>
              <a:ext cx="900184" cy="900184"/>
            </a:xfrm>
            <a:prstGeom prst="ellipse">
              <a:avLst/>
            </a:prstGeom>
            <a:solidFill>
              <a:srgbClr val="262626"/>
            </a:solidFill>
            <a:ln cap="flat" cmpd="sng" w="12700">
              <a:solidFill>
                <a:schemeClr val="dk1">
                  <a:alpha val="24705"/>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39" name="Google Shape;539;p32"/>
            <p:cNvSpPr txBox="1"/>
            <p:nvPr/>
          </p:nvSpPr>
          <p:spPr>
            <a:xfrm>
              <a:off x="8981283" y="2635243"/>
              <a:ext cx="793419" cy="477118"/>
            </a:xfrm>
            <a:prstGeom prst="rect">
              <a:avLst/>
            </a:prstGeom>
            <a:noFill/>
            <a:ln>
              <a:noFill/>
            </a:ln>
          </p:spPr>
          <p:txBody>
            <a:bodyPr anchorCtr="0" anchor="t" bIns="45700" lIns="91425" spcFirstLastPara="1" rIns="91425" wrap="square" tIns="45700">
              <a:spAutoFit/>
            </a:bodyPr>
            <a:lstStyle/>
            <a:p>
              <a:pPr indent="0" lvl="0" marL="0" marR="0" rtl="0" algn="ctr">
                <a:lnSpc>
                  <a:spcPct val="125000"/>
                </a:lnSpc>
                <a:spcBef>
                  <a:spcPts val="0"/>
                </a:spcBef>
                <a:spcAft>
                  <a:spcPts val="0"/>
                </a:spcAft>
                <a:buNone/>
              </a:pPr>
              <a:r>
                <a:rPr b="0" i="0" lang="en-US" sz="800" u="none" strike="noStrike">
                  <a:solidFill>
                    <a:schemeClr val="lt1"/>
                  </a:solidFill>
                  <a:latin typeface="Arimo"/>
                  <a:ea typeface="Arimo"/>
                  <a:cs typeface="Arimo"/>
                  <a:sym typeface="Arimo"/>
                </a:rPr>
                <a:t>Proposal</a:t>
              </a:r>
              <a:endParaRPr/>
            </a:p>
            <a:p>
              <a:pPr indent="0" lvl="0" marL="0" marR="0" rtl="0" algn="ctr">
                <a:lnSpc>
                  <a:spcPct val="125000"/>
                </a:lnSpc>
                <a:spcBef>
                  <a:spcPts val="0"/>
                </a:spcBef>
                <a:spcAft>
                  <a:spcPts val="0"/>
                </a:spcAft>
                <a:buNone/>
              </a:pPr>
              <a:r>
                <a:rPr b="0" i="0" lang="en-US" sz="800" u="none" strike="noStrike">
                  <a:solidFill>
                    <a:schemeClr val="lt1"/>
                  </a:solidFill>
                  <a:latin typeface="Arimo"/>
                  <a:ea typeface="Arimo"/>
                  <a:cs typeface="Arimo"/>
                  <a:sym typeface="Arimo"/>
                </a:rPr>
                <a:t>Objectives Idea</a:t>
              </a:r>
              <a:endParaRPr sz="800">
                <a:solidFill>
                  <a:schemeClr val="lt1"/>
                </a:solidFill>
                <a:latin typeface="Arimo"/>
                <a:ea typeface="Arimo"/>
                <a:cs typeface="Arimo"/>
                <a:sym typeface="Arimo"/>
              </a:endParaRPr>
            </a:p>
          </p:txBody>
        </p:sp>
      </p:grpSp>
      <p:sp>
        <p:nvSpPr>
          <p:cNvPr id="540" name="Google Shape;540;p32"/>
          <p:cNvSpPr txBox="1"/>
          <p:nvPr/>
        </p:nvSpPr>
        <p:spPr>
          <a:xfrm>
            <a:off x="6002200" y="2051804"/>
            <a:ext cx="191565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Poppins Medium"/>
                <a:ea typeface="Poppins Medium"/>
                <a:cs typeface="Poppins Medium"/>
                <a:sym typeface="Poppins Medium"/>
              </a:rPr>
              <a:t>Slides</a:t>
            </a:r>
            <a:endParaRPr/>
          </a:p>
        </p:txBody>
      </p:sp>
      <p:sp>
        <p:nvSpPr>
          <p:cNvPr id="541" name="Google Shape;541;p32"/>
          <p:cNvSpPr txBox="1"/>
          <p:nvPr/>
        </p:nvSpPr>
        <p:spPr>
          <a:xfrm>
            <a:off x="6002199" y="2268363"/>
            <a:ext cx="2379163"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rgbClr val="7F7F7F"/>
                </a:solidFill>
                <a:latin typeface="Arimo"/>
                <a:ea typeface="Arimo"/>
                <a:cs typeface="Arimo"/>
                <a:sym typeface="Arimo"/>
              </a:rPr>
              <a:t>[ Special Slide for Proposal ] </a:t>
            </a:r>
            <a:endParaRPr/>
          </a:p>
        </p:txBody>
      </p:sp>
      <p:sp>
        <p:nvSpPr>
          <p:cNvPr id="542" name="Google Shape;542;p32"/>
          <p:cNvSpPr txBox="1"/>
          <p:nvPr/>
        </p:nvSpPr>
        <p:spPr>
          <a:xfrm>
            <a:off x="6002199" y="2608144"/>
            <a:ext cx="3796428" cy="1246495"/>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No agency, program or initiative will use or create its own logo with the following exceptions: NY State Lottery, MTA, ILNY, Start Up NY. These legacy logos will still be required to co-brand their materials and follow all other branding guidelines.</a:t>
            </a:r>
            <a:endParaRPr/>
          </a:p>
          <a:p>
            <a:pPr indent="0" lvl="0" marL="0" marR="0" rtl="0" algn="l">
              <a:lnSpc>
                <a:spcPct val="112500"/>
              </a:lnSpc>
              <a:spcBef>
                <a:spcPts val="0"/>
              </a:spcBef>
              <a:spcAft>
                <a:spcPts val="0"/>
              </a:spcAft>
              <a:buNone/>
            </a:pPr>
            <a:r>
              <a:t/>
            </a:r>
            <a:endParaRPr sz="800">
              <a:solidFill>
                <a:schemeClr val="dk1"/>
              </a:solidFill>
              <a:latin typeface="Arimo"/>
              <a:ea typeface="Arimo"/>
              <a:cs typeface="Arimo"/>
              <a:sym typeface="Arimo"/>
            </a:endParaRPr>
          </a:p>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These guidelines 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endParaRPr/>
          </a:p>
        </p:txBody>
      </p:sp>
      <p:sp>
        <p:nvSpPr>
          <p:cNvPr id="543" name="Google Shape;543;p32"/>
          <p:cNvSpPr/>
          <p:nvPr/>
        </p:nvSpPr>
        <p:spPr>
          <a:xfrm>
            <a:off x="7882722" y="4662836"/>
            <a:ext cx="1477423" cy="1477423"/>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4" name="Google Shape;544;p32"/>
          <p:cNvSpPr/>
          <p:nvPr/>
        </p:nvSpPr>
        <p:spPr>
          <a:xfrm>
            <a:off x="8643384" y="4662836"/>
            <a:ext cx="1477423" cy="1477423"/>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45" name="Google Shape;545;p32"/>
          <p:cNvSpPr txBox="1"/>
          <p:nvPr/>
        </p:nvSpPr>
        <p:spPr>
          <a:xfrm>
            <a:off x="6002199" y="3963588"/>
            <a:ext cx="981344" cy="29751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Arimo"/>
                <a:ea typeface="Arimo"/>
                <a:cs typeface="Arimo"/>
                <a:sym typeface="Arimo"/>
              </a:rPr>
              <a:t>XPR VISUALLY</a:t>
            </a:r>
            <a:endParaRPr/>
          </a:p>
        </p:txBody>
      </p:sp>
      <p:sp>
        <p:nvSpPr>
          <p:cNvPr id="546" name="Google Shape;546;p32"/>
          <p:cNvSpPr/>
          <p:nvPr>
            <p:ph idx="3" type="pic"/>
          </p:nvPr>
        </p:nvSpPr>
        <p:spPr>
          <a:xfrm>
            <a:off x="10396781" y="4662836"/>
            <a:ext cx="1510748" cy="1477429"/>
          </a:xfrm>
          <a:prstGeom prst="rect">
            <a:avLst/>
          </a:prstGeom>
          <a:noFill/>
          <a:ln>
            <a:noFill/>
          </a:ln>
        </p:spPr>
      </p:sp>
      <p:sp>
        <p:nvSpPr>
          <p:cNvPr id="547" name="Google Shape;547;p32"/>
          <p:cNvSpPr/>
          <p:nvPr>
            <p:ph idx="2" type="pic"/>
          </p:nvPr>
        </p:nvSpPr>
        <p:spPr>
          <a:xfrm>
            <a:off x="6096000" y="4662836"/>
            <a:ext cx="1510748" cy="1477429"/>
          </a:xfrm>
          <a:prstGeom prst="rect">
            <a:avLst/>
          </a:prstGeom>
          <a:noFill/>
          <a:ln>
            <a:noFill/>
          </a:ln>
        </p:spPr>
      </p:sp>
      <p:sp>
        <p:nvSpPr>
          <p:cNvPr id="548" name="Google Shape;548;p32"/>
          <p:cNvSpPr txBox="1"/>
          <p:nvPr/>
        </p:nvSpPr>
        <p:spPr>
          <a:xfrm>
            <a:off x="10887386"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Template</a:t>
            </a:r>
            <a:endParaRPr/>
          </a:p>
        </p:txBody>
      </p:sp>
      <p:sp>
        <p:nvSpPr>
          <p:cNvPr id="549" name="Google Shape;549;p32"/>
          <p:cNvSpPr txBox="1"/>
          <p:nvPr/>
        </p:nvSpPr>
        <p:spPr>
          <a:xfrm>
            <a:off x="8444792"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
                <a:solidFill>
                  <a:schemeClr val="dk1"/>
                </a:solidFill>
                <a:latin typeface="Poppins Medium"/>
                <a:ea typeface="Poppins Medium"/>
                <a:cs typeface="Poppins Medium"/>
                <a:sym typeface="Poppins Medium"/>
              </a:rPr>
              <a:t>Brand Proposal</a:t>
            </a:r>
            <a:endParaRPr/>
          </a:p>
        </p:txBody>
      </p:sp>
      <p:sp>
        <p:nvSpPr>
          <p:cNvPr id="550" name="Google Shape;550;p32"/>
          <p:cNvSpPr txBox="1"/>
          <p:nvPr/>
        </p:nvSpPr>
        <p:spPr>
          <a:xfrm>
            <a:off x="6002199"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State</a:t>
            </a:r>
            <a:endParaRPr/>
          </a:p>
        </p:txBody>
      </p:sp>
      <p:cxnSp>
        <p:nvCxnSpPr>
          <p:cNvPr id="551" name="Google Shape;551;p32"/>
          <p:cNvCxnSpPr/>
          <p:nvPr/>
        </p:nvCxnSpPr>
        <p:spPr>
          <a:xfrm>
            <a:off x="6096000" y="433247"/>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552" name="Google Shape;552;p32"/>
          <p:cNvCxnSpPr/>
          <p:nvPr/>
        </p:nvCxnSpPr>
        <p:spPr>
          <a:xfrm>
            <a:off x="284471" y="433247"/>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553" name="Google Shape;553;p32"/>
          <p:cNvSpPr txBox="1"/>
          <p:nvPr/>
        </p:nvSpPr>
        <p:spPr>
          <a:xfrm>
            <a:off x="194386" y="236853"/>
            <a:ext cx="22744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XPR for New York</a:t>
            </a:r>
            <a:endParaRPr/>
          </a:p>
        </p:txBody>
      </p:sp>
      <p:sp>
        <p:nvSpPr>
          <p:cNvPr id="554" name="Google Shape;554;p32"/>
          <p:cNvSpPr txBox="1"/>
          <p:nvPr/>
        </p:nvSpPr>
        <p:spPr>
          <a:xfrm>
            <a:off x="4166605" y="236853"/>
            <a:ext cx="127458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 Agencies ]</a:t>
            </a:r>
            <a:endParaRPr/>
          </a:p>
        </p:txBody>
      </p:sp>
      <p:sp>
        <p:nvSpPr>
          <p:cNvPr id="555" name="Google Shape;555;p32"/>
          <p:cNvSpPr txBox="1"/>
          <p:nvPr/>
        </p:nvSpPr>
        <p:spPr>
          <a:xfrm>
            <a:off x="6002199" y="511975"/>
            <a:ext cx="2166774" cy="444352"/>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Like design to be visually </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Powerful, intellectually elegant</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All timeless.</a:t>
            </a:r>
            <a:endParaRPr/>
          </a:p>
        </p:txBody>
      </p:sp>
      <p:grpSp>
        <p:nvGrpSpPr>
          <p:cNvPr id="556" name="Google Shape;556;p32"/>
          <p:cNvGrpSpPr/>
          <p:nvPr/>
        </p:nvGrpSpPr>
        <p:grpSpPr>
          <a:xfrm>
            <a:off x="6050324" y="1382114"/>
            <a:ext cx="1373897" cy="243178"/>
            <a:chOff x="4067296" y="1382114"/>
            <a:chExt cx="1373897" cy="243178"/>
          </a:xfrm>
        </p:grpSpPr>
        <p:sp>
          <p:nvSpPr>
            <p:cNvPr id="557" name="Google Shape;557;p32"/>
            <p:cNvSpPr txBox="1"/>
            <p:nvPr/>
          </p:nvSpPr>
          <p:spPr>
            <a:xfrm>
              <a:off x="4720881" y="1382114"/>
              <a:ext cx="72031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2025</a:t>
              </a:r>
              <a:endParaRPr/>
            </a:p>
          </p:txBody>
        </p:sp>
        <p:sp>
          <p:nvSpPr>
            <p:cNvPr id="558" name="Google Shape;558;p32"/>
            <p:cNvSpPr/>
            <p:nvPr/>
          </p:nvSpPr>
          <p:spPr>
            <a:xfrm>
              <a:off x="4816230" y="1395742"/>
              <a:ext cx="527295" cy="206181"/>
            </a:xfrm>
            <a:prstGeom prst="roundRect">
              <a:avLst>
                <a:gd fmla="val 26316" name="adj"/>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9" name="Google Shape;559;p32"/>
            <p:cNvSpPr/>
            <p:nvPr/>
          </p:nvSpPr>
          <p:spPr>
            <a:xfrm>
              <a:off x="458109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0" name="Google Shape;560;p32"/>
            <p:cNvSpPr/>
            <p:nvPr/>
          </p:nvSpPr>
          <p:spPr>
            <a:xfrm>
              <a:off x="434596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1" name="Google Shape;561;p32"/>
            <p:cNvSpPr/>
            <p:nvPr/>
          </p:nvSpPr>
          <p:spPr>
            <a:xfrm>
              <a:off x="411083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2" name="Google Shape;562;p32"/>
            <p:cNvSpPr txBox="1"/>
            <p:nvPr/>
          </p:nvSpPr>
          <p:spPr>
            <a:xfrm>
              <a:off x="4067296" y="1383649"/>
              <a:ext cx="303168"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B</a:t>
              </a:r>
              <a:endParaRPr/>
            </a:p>
          </p:txBody>
        </p:sp>
        <p:sp>
          <p:nvSpPr>
            <p:cNvPr id="563" name="Google Shape;563;p32"/>
            <p:cNvSpPr txBox="1"/>
            <p:nvPr/>
          </p:nvSpPr>
          <p:spPr>
            <a:xfrm>
              <a:off x="4269164"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G</a:t>
              </a:r>
              <a:endParaRPr/>
            </a:p>
          </p:txBody>
        </p:sp>
        <p:sp>
          <p:nvSpPr>
            <p:cNvPr id="564" name="Google Shape;564;p32"/>
            <p:cNvSpPr txBox="1"/>
            <p:nvPr/>
          </p:nvSpPr>
          <p:spPr>
            <a:xfrm>
              <a:off x="4504294"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T</a:t>
              </a:r>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8" name="Shape 568"/>
        <p:cNvGrpSpPr/>
        <p:nvPr/>
      </p:nvGrpSpPr>
      <p:grpSpPr>
        <a:xfrm>
          <a:off x="0" y="0"/>
          <a:ext cx="0" cy="0"/>
          <a:chOff x="0" y="0"/>
          <a:chExt cx="0" cy="0"/>
        </a:xfrm>
      </p:grpSpPr>
      <p:sp>
        <p:nvSpPr>
          <p:cNvPr id="569" name="Google Shape;569;p33"/>
          <p:cNvSpPr/>
          <p:nvPr/>
        </p:nvSpPr>
        <p:spPr>
          <a:xfrm>
            <a:off x="0" y="0"/>
            <a:ext cx="12192000" cy="6858006"/>
          </a:xfrm>
          <a:prstGeom prst="rect">
            <a:avLst/>
          </a:prstGeom>
          <a:solidFill>
            <a:schemeClr val="dk1">
              <a:alpha val="8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0" name="Google Shape;570;p33"/>
          <p:cNvSpPr/>
          <p:nvPr/>
        </p:nvSpPr>
        <p:spPr>
          <a:xfrm>
            <a:off x="0" y="-3"/>
            <a:ext cx="12192000" cy="6858006"/>
          </a:xfrm>
          <a:prstGeom prst="rect">
            <a:avLst/>
          </a:prstGeom>
          <a:blipFill rotWithShape="1">
            <a:blip r:embed="rId3">
              <a:alphaModFix amt="3000"/>
            </a:blip>
            <a:tile algn="tl" flip="none" tx="0" sx="100000" ty="0" sy="10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71" name="Google Shape;571;p33"/>
          <p:cNvSpPr txBox="1"/>
          <p:nvPr/>
        </p:nvSpPr>
        <p:spPr>
          <a:xfrm>
            <a:off x="-2865863" y="-2598234"/>
            <a:ext cx="18473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2" name="Google Shape;572;p33"/>
          <p:cNvSpPr txBox="1"/>
          <p:nvPr/>
        </p:nvSpPr>
        <p:spPr>
          <a:xfrm>
            <a:off x="194387" y="2013704"/>
            <a:ext cx="191565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Poppins Medium"/>
                <a:ea typeface="Poppins Medium"/>
                <a:cs typeface="Poppins Medium"/>
                <a:sym typeface="Poppins Medium"/>
              </a:rPr>
              <a:t>Project</a:t>
            </a:r>
            <a:endParaRPr/>
          </a:p>
        </p:txBody>
      </p:sp>
      <p:sp>
        <p:nvSpPr>
          <p:cNvPr id="573" name="Google Shape;573;p33"/>
          <p:cNvSpPr txBox="1"/>
          <p:nvPr/>
        </p:nvSpPr>
        <p:spPr>
          <a:xfrm>
            <a:off x="194386" y="2268363"/>
            <a:ext cx="2379163"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chemeClr val="lt1"/>
                </a:solidFill>
                <a:latin typeface="Arimo"/>
                <a:ea typeface="Arimo"/>
                <a:cs typeface="Arimo"/>
                <a:sym typeface="Arimo"/>
              </a:rPr>
              <a:t>[ Special Slide for Proposal ] </a:t>
            </a:r>
            <a:endParaRPr/>
          </a:p>
        </p:txBody>
      </p:sp>
      <p:sp>
        <p:nvSpPr>
          <p:cNvPr id="574" name="Google Shape;574;p33"/>
          <p:cNvSpPr txBox="1"/>
          <p:nvPr/>
        </p:nvSpPr>
        <p:spPr>
          <a:xfrm>
            <a:off x="194386" y="2608144"/>
            <a:ext cx="3796428" cy="1246495"/>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lt1"/>
                </a:solidFill>
                <a:latin typeface="Arimo"/>
                <a:ea typeface="Arimo"/>
                <a:cs typeface="Arimo"/>
                <a:sym typeface="Arimo"/>
              </a:rPr>
              <a:t>No agency, program or initiative will use or create its own logo with the following exceptions: NY State Lottery, MTA, ILNY, Start Up NY. These legacy logos will still be required to co-brand their materials and follow all other branding guidelines.</a:t>
            </a:r>
            <a:endParaRPr/>
          </a:p>
          <a:p>
            <a:pPr indent="0" lvl="0" marL="0" marR="0" rtl="0" algn="l">
              <a:lnSpc>
                <a:spcPct val="112500"/>
              </a:lnSpc>
              <a:spcBef>
                <a:spcPts val="0"/>
              </a:spcBef>
              <a:spcAft>
                <a:spcPts val="0"/>
              </a:spcAft>
              <a:buNone/>
            </a:pPr>
            <a:r>
              <a:t/>
            </a:r>
            <a:endParaRPr sz="800">
              <a:solidFill>
                <a:schemeClr val="dk1"/>
              </a:solidFill>
              <a:latin typeface="Arimo"/>
              <a:ea typeface="Arimo"/>
              <a:cs typeface="Arimo"/>
              <a:sym typeface="Arimo"/>
            </a:endParaRPr>
          </a:p>
          <a:p>
            <a:pPr indent="0" lvl="0" marL="0" marR="0" rtl="0" algn="l">
              <a:lnSpc>
                <a:spcPct val="112500"/>
              </a:lnSpc>
              <a:spcBef>
                <a:spcPts val="0"/>
              </a:spcBef>
              <a:spcAft>
                <a:spcPts val="0"/>
              </a:spcAft>
              <a:buNone/>
            </a:pPr>
            <a:r>
              <a:rPr lang="en-US" sz="800">
                <a:solidFill>
                  <a:schemeClr val="lt1"/>
                </a:solidFill>
                <a:latin typeface="Arimo"/>
                <a:ea typeface="Arimo"/>
                <a:cs typeface="Arimo"/>
                <a:sym typeface="Arimo"/>
              </a:rPr>
              <a:t>These guidelines 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endParaRPr/>
          </a:p>
        </p:txBody>
      </p:sp>
      <p:sp>
        <p:nvSpPr>
          <p:cNvPr id="575" name="Google Shape;575;p33"/>
          <p:cNvSpPr txBox="1"/>
          <p:nvPr/>
        </p:nvSpPr>
        <p:spPr>
          <a:xfrm>
            <a:off x="6002199" y="1931755"/>
            <a:ext cx="1641493" cy="1567096"/>
          </a:xfrm>
          <a:prstGeom prst="rect">
            <a:avLst/>
          </a:prstGeom>
          <a:noFill/>
          <a:ln>
            <a:noFill/>
          </a:ln>
        </p:spPr>
        <p:txBody>
          <a:bodyPr anchorCtr="0" anchor="t" bIns="45700" lIns="91425" spcFirstLastPara="1" rIns="91425" wrap="square" tIns="45700">
            <a:spAutoFit/>
          </a:bodyPr>
          <a:lstStyle/>
          <a:p>
            <a:pPr indent="0" lvl="0" marL="0" marR="0" rtl="0" algn="l">
              <a:lnSpc>
                <a:spcPct val="143750"/>
              </a:lnSpc>
              <a:spcBef>
                <a:spcPts val="0"/>
              </a:spcBef>
              <a:spcAft>
                <a:spcPts val="0"/>
              </a:spcAft>
              <a:buNone/>
            </a:pPr>
            <a:r>
              <a:rPr lang="en-US" sz="8000" u="none" strike="noStrike">
                <a:solidFill>
                  <a:schemeClr val="accent2"/>
                </a:solidFill>
                <a:latin typeface="Poppins Medium"/>
                <a:ea typeface="Poppins Medium"/>
                <a:cs typeface="Poppins Medium"/>
                <a:sym typeface="Poppins Medium"/>
              </a:rPr>
              <a:t>I</a:t>
            </a:r>
            <a:endParaRPr/>
          </a:p>
        </p:txBody>
      </p:sp>
      <p:sp>
        <p:nvSpPr>
          <p:cNvPr id="576" name="Google Shape;576;p33"/>
          <p:cNvSpPr txBox="1"/>
          <p:nvPr/>
        </p:nvSpPr>
        <p:spPr>
          <a:xfrm>
            <a:off x="6002199" y="3015109"/>
            <a:ext cx="1641493" cy="1567096"/>
          </a:xfrm>
          <a:prstGeom prst="rect">
            <a:avLst/>
          </a:prstGeom>
          <a:noFill/>
          <a:ln>
            <a:noFill/>
          </a:ln>
        </p:spPr>
        <p:txBody>
          <a:bodyPr anchorCtr="0" anchor="t" bIns="45700" lIns="91425" spcFirstLastPara="1" rIns="91425" wrap="square" tIns="45700">
            <a:spAutoFit/>
          </a:bodyPr>
          <a:lstStyle/>
          <a:p>
            <a:pPr indent="0" lvl="0" marL="0" marR="0" rtl="0" algn="l">
              <a:lnSpc>
                <a:spcPct val="143750"/>
              </a:lnSpc>
              <a:spcBef>
                <a:spcPts val="0"/>
              </a:spcBef>
              <a:spcAft>
                <a:spcPts val="0"/>
              </a:spcAft>
              <a:buNone/>
            </a:pPr>
            <a:r>
              <a:rPr lang="en-US" sz="8000" u="none" strike="noStrike">
                <a:solidFill>
                  <a:schemeClr val="accent2"/>
                </a:solidFill>
                <a:latin typeface="Poppins Medium"/>
                <a:ea typeface="Poppins Medium"/>
                <a:cs typeface="Poppins Medium"/>
                <a:sym typeface="Poppins Medium"/>
              </a:rPr>
              <a:t>II</a:t>
            </a:r>
            <a:endParaRPr/>
          </a:p>
        </p:txBody>
      </p:sp>
      <p:sp>
        <p:nvSpPr>
          <p:cNvPr id="577" name="Google Shape;577;p33"/>
          <p:cNvSpPr txBox="1"/>
          <p:nvPr/>
        </p:nvSpPr>
        <p:spPr>
          <a:xfrm>
            <a:off x="6002199" y="4098463"/>
            <a:ext cx="1641495" cy="1567096"/>
          </a:xfrm>
          <a:prstGeom prst="rect">
            <a:avLst/>
          </a:prstGeom>
          <a:noFill/>
          <a:ln>
            <a:noFill/>
          </a:ln>
        </p:spPr>
        <p:txBody>
          <a:bodyPr anchorCtr="0" anchor="t" bIns="45700" lIns="91425" spcFirstLastPara="1" rIns="91425" wrap="square" tIns="45700">
            <a:spAutoFit/>
          </a:bodyPr>
          <a:lstStyle/>
          <a:p>
            <a:pPr indent="0" lvl="0" marL="0" marR="0" rtl="0" algn="l">
              <a:lnSpc>
                <a:spcPct val="143750"/>
              </a:lnSpc>
              <a:spcBef>
                <a:spcPts val="0"/>
              </a:spcBef>
              <a:spcAft>
                <a:spcPts val="0"/>
              </a:spcAft>
              <a:buNone/>
            </a:pPr>
            <a:r>
              <a:rPr lang="en-US" sz="8000" u="none" strike="noStrike">
                <a:solidFill>
                  <a:schemeClr val="accent2"/>
                </a:solidFill>
                <a:latin typeface="Poppins Medium"/>
                <a:ea typeface="Poppins Medium"/>
                <a:cs typeface="Poppins Medium"/>
                <a:sym typeface="Poppins Medium"/>
              </a:rPr>
              <a:t>III</a:t>
            </a:r>
            <a:endParaRPr/>
          </a:p>
        </p:txBody>
      </p:sp>
      <p:sp>
        <p:nvSpPr>
          <p:cNvPr id="578" name="Google Shape;578;p33"/>
          <p:cNvSpPr txBox="1"/>
          <p:nvPr/>
        </p:nvSpPr>
        <p:spPr>
          <a:xfrm>
            <a:off x="7222951" y="2217905"/>
            <a:ext cx="2514491" cy="271869"/>
          </a:xfrm>
          <a:prstGeom prst="rect">
            <a:avLst/>
          </a:prstGeom>
          <a:noFill/>
          <a:ln>
            <a:noFill/>
          </a:ln>
        </p:spPr>
        <p:txBody>
          <a:bodyPr anchorCtr="0" anchor="t" bIns="45700" lIns="91425" spcFirstLastPara="1" rIns="91425" wrap="square" tIns="45700">
            <a:spAutoFit/>
          </a:bodyPr>
          <a:lstStyle/>
          <a:p>
            <a:pPr indent="0" lvl="0" marL="0" marR="0" rtl="0" algn="l">
              <a:lnSpc>
                <a:spcPct val="155555"/>
              </a:lnSpc>
              <a:spcBef>
                <a:spcPts val="0"/>
              </a:spcBef>
              <a:spcAft>
                <a:spcPts val="0"/>
              </a:spcAft>
              <a:buNone/>
            </a:pPr>
            <a:r>
              <a:rPr i="0" lang="en-US" sz="900" u="none" strike="noStrike">
                <a:solidFill>
                  <a:schemeClr val="lt1"/>
                </a:solidFill>
                <a:latin typeface="Poppins Medium"/>
                <a:ea typeface="Poppins Medium"/>
                <a:cs typeface="Poppins Medium"/>
                <a:sym typeface="Poppins Medium"/>
              </a:rPr>
              <a:t>HOW TO DESIGN</a:t>
            </a:r>
            <a:endParaRPr/>
          </a:p>
        </p:txBody>
      </p:sp>
      <p:sp>
        <p:nvSpPr>
          <p:cNvPr id="579" name="Google Shape;579;p33"/>
          <p:cNvSpPr txBox="1"/>
          <p:nvPr/>
        </p:nvSpPr>
        <p:spPr>
          <a:xfrm>
            <a:off x="7234791" y="2429149"/>
            <a:ext cx="2693998"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800" u="none" strike="noStrike">
                <a:solidFill>
                  <a:schemeClr val="lt1"/>
                </a:solidFill>
                <a:latin typeface="Arimo"/>
                <a:ea typeface="Arimo"/>
                <a:cs typeface="Arimo"/>
                <a:sym typeface="Arimo"/>
              </a:rPr>
              <a:t>Antiam Diorerum Repudiandit, Sitiatio Debit Voluptiunt Eos Aut Ut Quiberon Pos Ape In Cones Sundae Dolores Dignum ASCIIs Chisum Eos Tempos Abor Aut Et Accabor Ectus, exerts as sum lout id magnis am ex et valor auteur mos.</a:t>
            </a:r>
            <a:endParaRPr/>
          </a:p>
        </p:txBody>
      </p:sp>
      <p:sp>
        <p:nvSpPr>
          <p:cNvPr id="580" name="Google Shape;580;p33"/>
          <p:cNvSpPr txBox="1"/>
          <p:nvPr/>
        </p:nvSpPr>
        <p:spPr>
          <a:xfrm>
            <a:off x="7222952" y="3455492"/>
            <a:ext cx="2514491" cy="271869"/>
          </a:xfrm>
          <a:prstGeom prst="rect">
            <a:avLst/>
          </a:prstGeom>
          <a:noFill/>
          <a:ln>
            <a:noFill/>
          </a:ln>
        </p:spPr>
        <p:txBody>
          <a:bodyPr anchorCtr="0" anchor="t" bIns="45700" lIns="91425" spcFirstLastPara="1" rIns="91425" wrap="square" tIns="45700">
            <a:spAutoFit/>
          </a:bodyPr>
          <a:lstStyle/>
          <a:p>
            <a:pPr indent="0" lvl="0" marL="0" marR="0" rtl="0" algn="l">
              <a:lnSpc>
                <a:spcPct val="155555"/>
              </a:lnSpc>
              <a:spcBef>
                <a:spcPts val="0"/>
              </a:spcBef>
              <a:spcAft>
                <a:spcPts val="0"/>
              </a:spcAft>
              <a:buNone/>
            </a:pPr>
            <a:r>
              <a:rPr i="0" lang="en-US" sz="900" u="none" strike="noStrike">
                <a:solidFill>
                  <a:schemeClr val="lt1"/>
                </a:solidFill>
                <a:latin typeface="Poppins Medium"/>
                <a:ea typeface="Poppins Medium"/>
                <a:cs typeface="Poppins Medium"/>
                <a:sym typeface="Poppins Medium"/>
              </a:rPr>
              <a:t>CREATIVE AND INNOVATIVE IDEA</a:t>
            </a:r>
            <a:endParaRPr/>
          </a:p>
        </p:txBody>
      </p:sp>
      <p:sp>
        <p:nvSpPr>
          <p:cNvPr id="581" name="Google Shape;581;p33"/>
          <p:cNvSpPr txBox="1"/>
          <p:nvPr/>
        </p:nvSpPr>
        <p:spPr>
          <a:xfrm>
            <a:off x="7228336" y="3669001"/>
            <a:ext cx="2791107"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800" u="none" strike="noStrike">
                <a:solidFill>
                  <a:schemeClr val="lt1"/>
                </a:solidFill>
                <a:latin typeface="Arimo"/>
                <a:ea typeface="Arimo"/>
                <a:cs typeface="Arimo"/>
                <a:sym typeface="Arimo"/>
              </a:rPr>
              <a:t>Antiam Diorerum Repudiandit, Sitiatio Debit Voluptiunt Eos Aut Ut Quiberon Pos Ape In Cones Sundae Dolores Dignum ASCIIs Chisum Eos Tempos Abor Aut Et Accabor Ectus, Accae In Recolor Morori Officae Et volery assent qui Ut ell solopreneur cumquat exerts as sum lout id magnis am ex et valor auteur mos.</a:t>
            </a:r>
            <a:endParaRPr/>
          </a:p>
        </p:txBody>
      </p:sp>
      <p:sp>
        <p:nvSpPr>
          <p:cNvPr id="582" name="Google Shape;582;p33"/>
          <p:cNvSpPr txBox="1"/>
          <p:nvPr/>
        </p:nvSpPr>
        <p:spPr>
          <a:xfrm>
            <a:off x="7222952" y="4818453"/>
            <a:ext cx="2514491" cy="271869"/>
          </a:xfrm>
          <a:prstGeom prst="rect">
            <a:avLst/>
          </a:prstGeom>
          <a:noFill/>
          <a:ln>
            <a:noFill/>
          </a:ln>
        </p:spPr>
        <p:txBody>
          <a:bodyPr anchorCtr="0" anchor="t" bIns="45700" lIns="91425" spcFirstLastPara="1" rIns="91425" wrap="square" tIns="45700">
            <a:spAutoFit/>
          </a:bodyPr>
          <a:lstStyle/>
          <a:p>
            <a:pPr indent="0" lvl="0" marL="0" marR="0" rtl="0" algn="l">
              <a:lnSpc>
                <a:spcPct val="155555"/>
              </a:lnSpc>
              <a:spcBef>
                <a:spcPts val="0"/>
              </a:spcBef>
              <a:spcAft>
                <a:spcPts val="0"/>
              </a:spcAft>
              <a:buNone/>
            </a:pPr>
            <a:r>
              <a:rPr i="0" lang="en-US" sz="900" u="none" strike="noStrike">
                <a:solidFill>
                  <a:schemeClr val="lt1"/>
                </a:solidFill>
                <a:latin typeface="Poppins Medium"/>
                <a:ea typeface="Poppins Medium"/>
                <a:cs typeface="Poppins Medium"/>
                <a:sym typeface="Poppins Medium"/>
              </a:rPr>
              <a:t>COMARCIAL WORK?</a:t>
            </a:r>
            <a:endParaRPr/>
          </a:p>
        </p:txBody>
      </p:sp>
      <p:sp>
        <p:nvSpPr>
          <p:cNvPr id="583" name="Google Shape;583;p33"/>
          <p:cNvSpPr txBox="1"/>
          <p:nvPr/>
        </p:nvSpPr>
        <p:spPr>
          <a:xfrm>
            <a:off x="7228336" y="5035136"/>
            <a:ext cx="2803039"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800" u="none" strike="noStrike">
                <a:solidFill>
                  <a:schemeClr val="lt1"/>
                </a:solidFill>
                <a:latin typeface="Arimo"/>
                <a:ea typeface="Arimo"/>
                <a:cs typeface="Arimo"/>
                <a:sym typeface="Arimo"/>
              </a:rPr>
              <a:t>Antiam Diorerum Repudiandit, Sitiatio Debit Voluptiunt Eos Aut Ut Quiberon Pos Ape In Cones Sundae Dolores Dignum ASCIIs Chisum Eos Tempos Abor Aut Et Accabor Ectus, Accae In Recolor Morori Officae Et volery assent qui Ut ell solopreneur cumquat exerts as sum lout id magnis am ex et valor auteur mos.</a:t>
            </a:r>
            <a:endParaRPr/>
          </a:p>
        </p:txBody>
      </p:sp>
      <p:cxnSp>
        <p:nvCxnSpPr>
          <p:cNvPr id="584" name="Google Shape;584;p33"/>
          <p:cNvCxnSpPr/>
          <p:nvPr/>
        </p:nvCxnSpPr>
        <p:spPr>
          <a:xfrm>
            <a:off x="284471" y="1758805"/>
            <a:ext cx="5059054" cy="0"/>
          </a:xfrm>
          <a:prstGeom prst="straightConnector1">
            <a:avLst/>
          </a:prstGeom>
          <a:noFill/>
          <a:ln cap="flat" cmpd="sng" w="9525">
            <a:solidFill>
              <a:schemeClr val="lt1">
                <a:alpha val="14901"/>
              </a:schemeClr>
            </a:solidFill>
            <a:prstDash val="solid"/>
            <a:miter lim="800000"/>
            <a:headEnd len="sm" w="sm" type="none"/>
            <a:tailEnd len="sm" w="sm" type="none"/>
          </a:ln>
        </p:spPr>
      </p:cxnSp>
      <p:cxnSp>
        <p:nvCxnSpPr>
          <p:cNvPr id="585" name="Google Shape;585;p33"/>
          <p:cNvCxnSpPr/>
          <p:nvPr/>
        </p:nvCxnSpPr>
        <p:spPr>
          <a:xfrm>
            <a:off x="6096000" y="1758805"/>
            <a:ext cx="5811529" cy="0"/>
          </a:xfrm>
          <a:prstGeom prst="straightConnector1">
            <a:avLst/>
          </a:prstGeom>
          <a:noFill/>
          <a:ln cap="flat" cmpd="sng" w="9525">
            <a:solidFill>
              <a:schemeClr val="lt1">
                <a:alpha val="14901"/>
              </a:schemeClr>
            </a:solidFill>
            <a:prstDash val="solid"/>
            <a:miter lim="800000"/>
            <a:headEnd len="sm" w="sm" type="none"/>
            <a:tailEnd len="sm" w="sm" type="none"/>
          </a:ln>
        </p:spPr>
      </p:cxnSp>
      <p:sp>
        <p:nvSpPr>
          <p:cNvPr id="586" name="Google Shape;586;p33"/>
          <p:cNvSpPr txBox="1"/>
          <p:nvPr/>
        </p:nvSpPr>
        <p:spPr>
          <a:xfrm>
            <a:off x="194386" y="1291743"/>
            <a:ext cx="398299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lt1"/>
                </a:solidFill>
                <a:latin typeface="Poppins Medium"/>
                <a:ea typeface="Poppins Medium"/>
                <a:cs typeface="Poppins Medium"/>
                <a:sym typeface="Poppins Medium"/>
              </a:rPr>
              <a:t>HOW WE WORK</a:t>
            </a:r>
            <a:endParaRPr/>
          </a:p>
        </p:txBody>
      </p:sp>
      <p:sp>
        <p:nvSpPr>
          <p:cNvPr id="587" name="Google Shape;587;p33"/>
          <p:cNvSpPr txBox="1"/>
          <p:nvPr/>
        </p:nvSpPr>
        <p:spPr>
          <a:xfrm>
            <a:off x="7011833" y="6475546"/>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Poppins Medium"/>
                <a:ea typeface="Poppins Medium"/>
                <a:cs typeface="Poppins Medium"/>
                <a:sym typeface="Poppins Medium"/>
              </a:rPr>
              <a:t>STUDIO</a:t>
            </a:r>
            <a:endParaRPr/>
          </a:p>
        </p:txBody>
      </p:sp>
      <p:sp>
        <p:nvSpPr>
          <p:cNvPr id="588" name="Google Shape;588;p33"/>
          <p:cNvSpPr txBox="1"/>
          <p:nvPr/>
        </p:nvSpPr>
        <p:spPr>
          <a:xfrm>
            <a:off x="6002199" y="6475546"/>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Poppins Medium"/>
                <a:ea typeface="Poppins Medium"/>
                <a:cs typeface="Poppins Medium"/>
                <a:sym typeface="Poppins Medium"/>
              </a:rPr>
              <a:t>XPR</a:t>
            </a:r>
            <a:endParaRPr/>
          </a:p>
        </p:txBody>
      </p:sp>
      <p:sp>
        <p:nvSpPr>
          <p:cNvPr id="589" name="Google Shape;589;p33"/>
          <p:cNvSpPr txBox="1"/>
          <p:nvPr/>
        </p:nvSpPr>
        <p:spPr>
          <a:xfrm>
            <a:off x="8055108" y="6475546"/>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Poppins Medium"/>
                <a:ea typeface="Poppins Medium"/>
                <a:cs typeface="Poppins Medium"/>
                <a:sym typeface="Poppins Medium"/>
              </a:rPr>
              <a:t>@2025</a:t>
            </a:r>
            <a:endParaRPr/>
          </a:p>
        </p:txBody>
      </p:sp>
      <p:cxnSp>
        <p:nvCxnSpPr>
          <p:cNvPr id="590" name="Google Shape;590;p33"/>
          <p:cNvCxnSpPr/>
          <p:nvPr/>
        </p:nvCxnSpPr>
        <p:spPr>
          <a:xfrm>
            <a:off x="6096000" y="6424754"/>
            <a:ext cx="5811529" cy="0"/>
          </a:xfrm>
          <a:prstGeom prst="straightConnector1">
            <a:avLst/>
          </a:prstGeom>
          <a:noFill/>
          <a:ln cap="flat" cmpd="sng" w="9525">
            <a:solidFill>
              <a:schemeClr val="lt1">
                <a:alpha val="14901"/>
              </a:schemeClr>
            </a:solidFill>
            <a:prstDash val="solid"/>
            <a:miter lim="800000"/>
            <a:headEnd len="sm" w="sm" type="none"/>
            <a:tailEnd len="sm" w="sm" type="none"/>
          </a:ln>
        </p:spPr>
      </p:cxnSp>
      <p:cxnSp>
        <p:nvCxnSpPr>
          <p:cNvPr id="591" name="Google Shape;591;p33"/>
          <p:cNvCxnSpPr/>
          <p:nvPr/>
        </p:nvCxnSpPr>
        <p:spPr>
          <a:xfrm>
            <a:off x="284471" y="6424754"/>
            <a:ext cx="5059054" cy="0"/>
          </a:xfrm>
          <a:prstGeom prst="straightConnector1">
            <a:avLst/>
          </a:prstGeom>
          <a:noFill/>
          <a:ln cap="flat" cmpd="sng" w="9525">
            <a:solidFill>
              <a:schemeClr val="lt1">
                <a:alpha val="14901"/>
              </a:schemeClr>
            </a:solidFill>
            <a:prstDash val="solid"/>
            <a:miter lim="800000"/>
            <a:headEnd len="sm" w="sm" type="none"/>
            <a:tailEnd len="sm" w="sm" type="none"/>
          </a:ln>
        </p:spPr>
      </p:cxnSp>
      <p:sp>
        <p:nvSpPr>
          <p:cNvPr id="592" name="Google Shape;592;p33"/>
          <p:cNvSpPr/>
          <p:nvPr/>
        </p:nvSpPr>
        <p:spPr>
          <a:xfrm>
            <a:off x="284471" y="4662836"/>
            <a:ext cx="1477423" cy="1477423"/>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3" name="Google Shape;593;p33"/>
          <p:cNvSpPr/>
          <p:nvPr/>
        </p:nvSpPr>
        <p:spPr>
          <a:xfrm>
            <a:off x="1045133" y="4662836"/>
            <a:ext cx="1477423" cy="1477423"/>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94" name="Google Shape;594;p33"/>
          <p:cNvSpPr/>
          <p:nvPr>
            <p:ph idx="2" type="pic"/>
          </p:nvPr>
        </p:nvSpPr>
        <p:spPr>
          <a:xfrm>
            <a:off x="2793304" y="4662837"/>
            <a:ext cx="2549979" cy="1477429"/>
          </a:xfrm>
          <a:prstGeom prst="rect">
            <a:avLst/>
          </a:prstGeom>
          <a:noFill/>
          <a:ln>
            <a:noFill/>
          </a:ln>
        </p:spPr>
      </p:sp>
      <p:grpSp>
        <p:nvGrpSpPr>
          <p:cNvPr id="595" name="Google Shape;595;p33"/>
          <p:cNvGrpSpPr/>
          <p:nvPr/>
        </p:nvGrpSpPr>
        <p:grpSpPr>
          <a:xfrm>
            <a:off x="6002199" y="217803"/>
            <a:ext cx="6000845" cy="710591"/>
            <a:chOff x="194386" y="217803"/>
            <a:chExt cx="6000845" cy="710591"/>
          </a:xfrm>
        </p:grpSpPr>
        <p:grpSp>
          <p:nvGrpSpPr>
            <p:cNvPr id="596" name="Google Shape;596;p33"/>
            <p:cNvGrpSpPr/>
            <p:nvPr/>
          </p:nvGrpSpPr>
          <p:grpSpPr>
            <a:xfrm>
              <a:off x="194386" y="217803"/>
              <a:ext cx="6000845" cy="215444"/>
              <a:chOff x="6002199" y="217803"/>
              <a:chExt cx="6000845" cy="215444"/>
            </a:xfrm>
          </p:grpSpPr>
          <p:sp>
            <p:nvSpPr>
              <p:cNvPr id="597" name="Google Shape;597;p33"/>
              <p:cNvSpPr txBox="1"/>
              <p:nvPr/>
            </p:nvSpPr>
            <p:spPr>
              <a:xfrm>
                <a:off x="10887386" y="217803"/>
                <a:ext cx="111565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lt1"/>
                    </a:solidFill>
                    <a:latin typeface="Arial"/>
                    <a:ea typeface="Arial"/>
                    <a:cs typeface="Arial"/>
                    <a:sym typeface="Arial"/>
                  </a:rPr>
                  <a:t>Template</a:t>
                </a:r>
                <a:endParaRPr/>
              </a:p>
            </p:txBody>
          </p:sp>
          <p:sp>
            <p:nvSpPr>
              <p:cNvPr id="598" name="Google Shape;598;p33"/>
              <p:cNvSpPr txBox="1"/>
              <p:nvPr/>
            </p:nvSpPr>
            <p:spPr>
              <a:xfrm>
                <a:off x="8444792" y="217803"/>
                <a:ext cx="1115658" cy="21544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
                    <a:solidFill>
                      <a:schemeClr val="lt1"/>
                    </a:solidFill>
                    <a:latin typeface="Arial"/>
                    <a:ea typeface="Arial"/>
                    <a:cs typeface="Arial"/>
                    <a:sym typeface="Arial"/>
                  </a:rPr>
                  <a:t>Brand Proposal</a:t>
                </a:r>
                <a:endParaRPr/>
              </a:p>
            </p:txBody>
          </p:sp>
          <p:sp>
            <p:nvSpPr>
              <p:cNvPr id="599" name="Google Shape;599;p33"/>
              <p:cNvSpPr txBox="1"/>
              <p:nvPr/>
            </p:nvSpPr>
            <p:spPr>
              <a:xfrm>
                <a:off x="6002199" y="217803"/>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Arial"/>
                    <a:ea typeface="Arial"/>
                    <a:cs typeface="Arial"/>
                    <a:sym typeface="Arial"/>
                  </a:rPr>
                  <a:t>State</a:t>
                </a:r>
                <a:endParaRPr/>
              </a:p>
            </p:txBody>
          </p:sp>
        </p:grpSp>
        <p:sp>
          <p:nvSpPr>
            <p:cNvPr id="600" name="Google Shape;600;p33"/>
            <p:cNvSpPr txBox="1"/>
            <p:nvPr/>
          </p:nvSpPr>
          <p:spPr>
            <a:xfrm>
              <a:off x="194386" y="489812"/>
              <a:ext cx="2166774" cy="43858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900">
                  <a:solidFill>
                    <a:schemeClr val="lt1"/>
                  </a:solidFill>
                  <a:latin typeface="Arial"/>
                  <a:ea typeface="Arial"/>
                  <a:cs typeface="Arial"/>
                  <a:sym typeface="Arial"/>
                </a:rPr>
                <a:t>Like design to be visually </a:t>
              </a:r>
              <a:endParaRPr/>
            </a:p>
            <a:p>
              <a:pPr indent="0" lvl="0" marL="0" marR="0" rtl="0" algn="l">
                <a:lnSpc>
                  <a:spcPct val="100000"/>
                </a:lnSpc>
                <a:spcBef>
                  <a:spcPts val="0"/>
                </a:spcBef>
                <a:spcAft>
                  <a:spcPts val="0"/>
                </a:spcAft>
                <a:buNone/>
              </a:pPr>
              <a:r>
                <a:rPr lang="en-US" sz="900">
                  <a:solidFill>
                    <a:schemeClr val="lt1"/>
                  </a:solidFill>
                  <a:latin typeface="Arial"/>
                  <a:ea typeface="Arial"/>
                  <a:cs typeface="Arial"/>
                  <a:sym typeface="Arial"/>
                </a:rPr>
                <a:t>Powerful, intellectually elegant</a:t>
              </a:r>
              <a:endParaRPr/>
            </a:p>
            <a:p>
              <a:pPr indent="0" lvl="0" marL="0" marR="0" rtl="0" algn="l">
                <a:lnSpc>
                  <a:spcPct val="100000"/>
                </a:lnSpc>
                <a:spcBef>
                  <a:spcPts val="0"/>
                </a:spcBef>
                <a:spcAft>
                  <a:spcPts val="0"/>
                </a:spcAft>
                <a:buNone/>
              </a:pPr>
              <a:r>
                <a:rPr lang="en-US" sz="900">
                  <a:solidFill>
                    <a:schemeClr val="lt1"/>
                  </a:solidFill>
                  <a:latin typeface="Arial"/>
                  <a:ea typeface="Arial"/>
                  <a:cs typeface="Arial"/>
                  <a:sym typeface="Arial"/>
                </a:rPr>
                <a:t>All timeless.</a:t>
              </a:r>
              <a:endParaRPr/>
            </a:p>
          </p:txBody>
        </p:sp>
      </p:grpSp>
      <p:cxnSp>
        <p:nvCxnSpPr>
          <p:cNvPr id="601" name="Google Shape;601;p33"/>
          <p:cNvCxnSpPr/>
          <p:nvPr/>
        </p:nvCxnSpPr>
        <p:spPr>
          <a:xfrm>
            <a:off x="6096000" y="433247"/>
            <a:ext cx="5811529" cy="0"/>
          </a:xfrm>
          <a:prstGeom prst="straightConnector1">
            <a:avLst/>
          </a:prstGeom>
          <a:noFill/>
          <a:ln cap="flat" cmpd="sng" w="9525">
            <a:solidFill>
              <a:schemeClr val="lt1">
                <a:alpha val="14901"/>
              </a:schemeClr>
            </a:solidFill>
            <a:prstDash val="solid"/>
            <a:miter lim="800000"/>
            <a:headEnd len="sm" w="sm" type="none"/>
            <a:tailEnd len="sm" w="sm" type="none"/>
          </a:ln>
        </p:spPr>
      </p:cxnSp>
      <p:cxnSp>
        <p:nvCxnSpPr>
          <p:cNvPr id="602" name="Google Shape;602;p33"/>
          <p:cNvCxnSpPr/>
          <p:nvPr/>
        </p:nvCxnSpPr>
        <p:spPr>
          <a:xfrm>
            <a:off x="284471" y="433247"/>
            <a:ext cx="5059054" cy="0"/>
          </a:xfrm>
          <a:prstGeom prst="straightConnector1">
            <a:avLst/>
          </a:prstGeom>
          <a:noFill/>
          <a:ln cap="flat" cmpd="sng" w="9525">
            <a:solidFill>
              <a:schemeClr val="lt1">
                <a:alpha val="14901"/>
              </a:schemeClr>
            </a:solidFill>
            <a:prstDash val="solid"/>
            <a:miter lim="800000"/>
            <a:headEnd len="sm" w="sm" type="none"/>
            <a:tailEnd len="sm" w="sm" type="none"/>
          </a:ln>
        </p:spPr>
      </p:cxnSp>
      <p:grpSp>
        <p:nvGrpSpPr>
          <p:cNvPr id="603" name="Google Shape;603;p33"/>
          <p:cNvGrpSpPr/>
          <p:nvPr/>
        </p:nvGrpSpPr>
        <p:grpSpPr>
          <a:xfrm>
            <a:off x="194386" y="217803"/>
            <a:ext cx="5246807" cy="215444"/>
            <a:chOff x="194386" y="217803"/>
            <a:chExt cx="5246807" cy="215444"/>
          </a:xfrm>
        </p:grpSpPr>
        <p:sp>
          <p:nvSpPr>
            <p:cNvPr id="604" name="Google Shape;604;p33"/>
            <p:cNvSpPr txBox="1"/>
            <p:nvPr/>
          </p:nvSpPr>
          <p:spPr>
            <a:xfrm>
              <a:off x="194386" y="217803"/>
              <a:ext cx="22744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Arial"/>
                  <a:ea typeface="Arial"/>
                  <a:cs typeface="Arial"/>
                  <a:sym typeface="Arial"/>
                </a:rPr>
                <a:t>XPR for New York</a:t>
              </a:r>
              <a:endParaRPr/>
            </a:p>
          </p:txBody>
        </p:sp>
        <p:sp>
          <p:nvSpPr>
            <p:cNvPr id="605" name="Google Shape;605;p33"/>
            <p:cNvSpPr txBox="1"/>
            <p:nvPr/>
          </p:nvSpPr>
          <p:spPr>
            <a:xfrm>
              <a:off x="4166605" y="217803"/>
              <a:ext cx="127458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lt1"/>
                  </a:solidFill>
                  <a:latin typeface="Arial"/>
                  <a:ea typeface="Arial"/>
                  <a:cs typeface="Arial"/>
                  <a:sym typeface="Arial"/>
                </a:rPr>
                <a:t>[ Agencies ]</a:t>
              </a:r>
              <a:endParaRPr/>
            </a:p>
          </p:txBody>
        </p:sp>
      </p:grpSp>
      <p:grpSp>
        <p:nvGrpSpPr>
          <p:cNvPr id="606" name="Google Shape;606;p33"/>
          <p:cNvGrpSpPr/>
          <p:nvPr/>
        </p:nvGrpSpPr>
        <p:grpSpPr>
          <a:xfrm>
            <a:off x="6052705" y="1382114"/>
            <a:ext cx="1373897" cy="243178"/>
            <a:chOff x="6052705" y="1382114"/>
            <a:chExt cx="1373897" cy="243178"/>
          </a:xfrm>
        </p:grpSpPr>
        <p:sp>
          <p:nvSpPr>
            <p:cNvPr id="607" name="Google Shape;607;p33"/>
            <p:cNvSpPr txBox="1"/>
            <p:nvPr/>
          </p:nvSpPr>
          <p:spPr>
            <a:xfrm>
              <a:off x="6706290" y="1382114"/>
              <a:ext cx="72031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2025</a:t>
              </a:r>
              <a:endParaRPr/>
            </a:p>
          </p:txBody>
        </p:sp>
        <p:sp>
          <p:nvSpPr>
            <p:cNvPr id="608" name="Google Shape;608;p33"/>
            <p:cNvSpPr/>
            <p:nvPr/>
          </p:nvSpPr>
          <p:spPr>
            <a:xfrm>
              <a:off x="6801639" y="1395742"/>
              <a:ext cx="527295" cy="206181"/>
            </a:xfrm>
            <a:prstGeom prst="roundRect">
              <a:avLst>
                <a:gd fmla="val 26316" name="adj"/>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09" name="Google Shape;609;p33"/>
            <p:cNvSpPr/>
            <p:nvPr/>
          </p:nvSpPr>
          <p:spPr>
            <a:xfrm>
              <a:off x="6566508" y="1393966"/>
              <a:ext cx="209732" cy="209732"/>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0" name="Google Shape;610;p33"/>
            <p:cNvSpPr/>
            <p:nvPr/>
          </p:nvSpPr>
          <p:spPr>
            <a:xfrm>
              <a:off x="6331378" y="1393966"/>
              <a:ext cx="209732" cy="209732"/>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1" name="Google Shape;611;p33"/>
            <p:cNvSpPr/>
            <p:nvPr/>
          </p:nvSpPr>
          <p:spPr>
            <a:xfrm>
              <a:off x="6096248" y="1393966"/>
              <a:ext cx="209732" cy="209732"/>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12" name="Google Shape;612;p33"/>
            <p:cNvSpPr txBox="1"/>
            <p:nvPr/>
          </p:nvSpPr>
          <p:spPr>
            <a:xfrm>
              <a:off x="6052705" y="1383649"/>
              <a:ext cx="303168"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B</a:t>
              </a:r>
              <a:endParaRPr/>
            </a:p>
          </p:txBody>
        </p:sp>
        <p:sp>
          <p:nvSpPr>
            <p:cNvPr id="613" name="Google Shape;613;p33"/>
            <p:cNvSpPr txBox="1"/>
            <p:nvPr/>
          </p:nvSpPr>
          <p:spPr>
            <a:xfrm>
              <a:off x="6254573"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G</a:t>
              </a:r>
              <a:endParaRPr/>
            </a:p>
          </p:txBody>
        </p:sp>
        <p:sp>
          <p:nvSpPr>
            <p:cNvPr id="614" name="Google Shape;614;p33"/>
            <p:cNvSpPr txBox="1"/>
            <p:nvPr/>
          </p:nvSpPr>
          <p:spPr>
            <a:xfrm>
              <a:off x="6489703"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T</a:t>
              </a:r>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8" name="Shape 618"/>
        <p:cNvGrpSpPr/>
        <p:nvPr/>
      </p:nvGrpSpPr>
      <p:grpSpPr>
        <a:xfrm>
          <a:off x="0" y="0"/>
          <a:ext cx="0" cy="0"/>
          <a:chOff x="0" y="0"/>
          <a:chExt cx="0" cy="0"/>
        </a:xfrm>
      </p:grpSpPr>
      <p:sp>
        <p:nvSpPr>
          <p:cNvPr id="619" name="Google Shape;619;p34"/>
          <p:cNvSpPr txBox="1"/>
          <p:nvPr/>
        </p:nvSpPr>
        <p:spPr>
          <a:xfrm>
            <a:off x="-2865863" y="-2598234"/>
            <a:ext cx="18473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20" name="Google Shape;620;p34"/>
          <p:cNvSpPr txBox="1"/>
          <p:nvPr/>
        </p:nvSpPr>
        <p:spPr>
          <a:xfrm>
            <a:off x="194387" y="2051804"/>
            <a:ext cx="191565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Poppins Medium"/>
                <a:ea typeface="Poppins Medium"/>
                <a:cs typeface="Poppins Medium"/>
                <a:sym typeface="Poppins Medium"/>
              </a:rPr>
              <a:t>Slides</a:t>
            </a:r>
            <a:endParaRPr/>
          </a:p>
        </p:txBody>
      </p:sp>
      <p:sp>
        <p:nvSpPr>
          <p:cNvPr id="621" name="Google Shape;621;p34"/>
          <p:cNvSpPr txBox="1"/>
          <p:nvPr/>
        </p:nvSpPr>
        <p:spPr>
          <a:xfrm>
            <a:off x="194386" y="2268363"/>
            <a:ext cx="2379163"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rgbClr val="7F7F7F"/>
                </a:solidFill>
                <a:latin typeface="Arimo"/>
                <a:ea typeface="Arimo"/>
                <a:cs typeface="Arimo"/>
                <a:sym typeface="Arimo"/>
              </a:rPr>
              <a:t>[ Special Slide for Proposal ] </a:t>
            </a:r>
            <a:endParaRPr/>
          </a:p>
        </p:txBody>
      </p:sp>
      <p:sp>
        <p:nvSpPr>
          <p:cNvPr id="622" name="Google Shape;622;p34"/>
          <p:cNvSpPr txBox="1"/>
          <p:nvPr/>
        </p:nvSpPr>
        <p:spPr>
          <a:xfrm>
            <a:off x="194386" y="2608144"/>
            <a:ext cx="3768736" cy="1246495"/>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No agency, program or initiative will use or create its own logo with the following exceptions: NY State Lottery, MTA, ILNY, Start Up NY. These legacy logos will still be required to co-brand their materials and follow all other branding guidelines.</a:t>
            </a:r>
            <a:endParaRPr/>
          </a:p>
          <a:p>
            <a:pPr indent="0" lvl="0" marL="0" marR="0" rtl="0" algn="l">
              <a:lnSpc>
                <a:spcPct val="112500"/>
              </a:lnSpc>
              <a:spcBef>
                <a:spcPts val="0"/>
              </a:spcBef>
              <a:spcAft>
                <a:spcPts val="0"/>
              </a:spcAft>
              <a:buNone/>
            </a:pPr>
            <a:r>
              <a:t/>
            </a:r>
            <a:endParaRPr sz="800">
              <a:solidFill>
                <a:schemeClr val="dk1"/>
              </a:solidFill>
              <a:latin typeface="Arimo"/>
              <a:ea typeface="Arimo"/>
              <a:cs typeface="Arimo"/>
              <a:sym typeface="Arimo"/>
            </a:endParaRPr>
          </a:p>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These guidelines 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endParaRPr/>
          </a:p>
        </p:txBody>
      </p:sp>
      <p:sp>
        <p:nvSpPr>
          <p:cNvPr id="623" name="Google Shape;623;p34"/>
          <p:cNvSpPr txBox="1"/>
          <p:nvPr/>
        </p:nvSpPr>
        <p:spPr>
          <a:xfrm>
            <a:off x="194386" y="4498874"/>
            <a:ext cx="1377834"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000">
                <a:solidFill>
                  <a:schemeClr val="dk1"/>
                </a:solidFill>
                <a:latin typeface="Playfair Display"/>
                <a:ea typeface="Playfair Display"/>
                <a:cs typeface="Playfair Display"/>
                <a:sym typeface="Playfair Display"/>
              </a:rPr>
              <a:t>20k</a:t>
            </a:r>
            <a:endParaRPr/>
          </a:p>
        </p:txBody>
      </p:sp>
      <p:sp>
        <p:nvSpPr>
          <p:cNvPr id="624" name="Google Shape;624;p34"/>
          <p:cNvSpPr txBox="1"/>
          <p:nvPr/>
        </p:nvSpPr>
        <p:spPr>
          <a:xfrm>
            <a:off x="194386" y="4960820"/>
            <a:ext cx="2379163"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rgbClr val="7F7F7F"/>
                </a:solidFill>
                <a:latin typeface="Arimo"/>
                <a:ea typeface="Arimo"/>
                <a:cs typeface="Arimo"/>
                <a:sym typeface="Arimo"/>
              </a:rPr>
              <a:t>Company Work Population</a:t>
            </a:r>
            <a:endParaRPr/>
          </a:p>
        </p:txBody>
      </p:sp>
      <p:sp>
        <p:nvSpPr>
          <p:cNvPr id="625" name="Google Shape;625;p34"/>
          <p:cNvSpPr txBox="1"/>
          <p:nvPr/>
        </p:nvSpPr>
        <p:spPr>
          <a:xfrm>
            <a:off x="194386" y="1329843"/>
            <a:ext cx="398299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Poppins Medium"/>
                <a:ea typeface="Poppins Medium"/>
                <a:cs typeface="Poppins Medium"/>
                <a:sym typeface="Poppins Medium"/>
              </a:rPr>
              <a:t>HOW WE WORK</a:t>
            </a:r>
            <a:endParaRPr/>
          </a:p>
        </p:txBody>
      </p:sp>
      <p:cxnSp>
        <p:nvCxnSpPr>
          <p:cNvPr id="626" name="Google Shape;626;p34"/>
          <p:cNvCxnSpPr/>
          <p:nvPr/>
        </p:nvCxnSpPr>
        <p:spPr>
          <a:xfrm>
            <a:off x="284471" y="1758805"/>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627" name="Google Shape;627;p34"/>
          <p:cNvCxnSpPr/>
          <p:nvPr/>
        </p:nvCxnSpPr>
        <p:spPr>
          <a:xfrm>
            <a:off x="6096000" y="1758805"/>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628" name="Google Shape;628;p34"/>
          <p:cNvSpPr txBox="1"/>
          <p:nvPr/>
        </p:nvSpPr>
        <p:spPr>
          <a:xfrm>
            <a:off x="6002199" y="2013704"/>
            <a:ext cx="1475702" cy="340093"/>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b="0" i="0" lang="en-US" sz="800" u="none" strike="noStrike">
                <a:solidFill>
                  <a:schemeClr val="dk1"/>
                </a:solidFill>
                <a:latin typeface="Arimo"/>
                <a:ea typeface="Arimo"/>
                <a:cs typeface="Arimo"/>
                <a:sym typeface="Arimo"/>
              </a:rPr>
              <a:t>Proposal</a:t>
            </a:r>
            <a:endParaRPr/>
          </a:p>
          <a:p>
            <a:pPr indent="0" lvl="0" marL="0" marR="0" rtl="0" algn="l">
              <a:lnSpc>
                <a:spcPct val="125000"/>
              </a:lnSpc>
              <a:spcBef>
                <a:spcPts val="0"/>
              </a:spcBef>
              <a:spcAft>
                <a:spcPts val="0"/>
              </a:spcAft>
              <a:buNone/>
            </a:pPr>
            <a:r>
              <a:rPr b="0" i="0" lang="en-US" sz="800" u="none" strike="noStrike">
                <a:solidFill>
                  <a:schemeClr val="dk1"/>
                </a:solidFill>
                <a:latin typeface="Arimo"/>
                <a:ea typeface="Arimo"/>
                <a:cs typeface="Arimo"/>
                <a:sym typeface="Arimo"/>
              </a:rPr>
              <a:t>Objectives Idea</a:t>
            </a:r>
            <a:endParaRPr sz="800">
              <a:solidFill>
                <a:schemeClr val="dk1"/>
              </a:solidFill>
              <a:latin typeface="Arimo"/>
              <a:ea typeface="Arimo"/>
              <a:cs typeface="Arimo"/>
              <a:sym typeface="Arimo"/>
            </a:endParaRPr>
          </a:p>
        </p:txBody>
      </p:sp>
      <p:sp>
        <p:nvSpPr>
          <p:cNvPr id="629" name="Google Shape;629;p34"/>
          <p:cNvSpPr txBox="1"/>
          <p:nvPr/>
        </p:nvSpPr>
        <p:spPr>
          <a:xfrm>
            <a:off x="6002199" y="2701092"/>
            <a:ext cx="2229906"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0" lang="en-US" sz="900" u="none" strike="noStrike">
                <a:solidFill>
                  <a:srgbClr val="000000"/>
                </a:solidFill>
                <a:latin typeface="Poppins Medium"/>
                <a:ea typeface="Poppins Medium"/>
                <a:cs typeface="Poppins Medium"/>
                <a:sym typeface="Poppins Medium"/>
              </a:rPr>
              <a:t>PROPOSAL IDEA</a:t>
            </a:r>
            <a:endParaRPr/>
          </a:p>
        </p:txBody>
      </p:sp>
      <p:sp>
        <p:nvSpPr>
          <p:cNvPr id="630" name="Google Shape;630;p34"/>
          <p:cNvSpPr txBox="1"/>
          <p:nvPr/>
        </p:nvSpPr>
        <p:spPr>
          <a:xfrm>
            <a:off x="6002199" y="3145410"/>
            <a:ext cx="2229906"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0" lang="en-US" sz="900" u="none" strike="noStrike">
                <a:solidFill>
                  <a:srgbClr val="000000"/>
                </a:solidFill>
                <a:latin typeface="Poppins Medium"/>
                <a:ea typeface="Poppins Medium"/>
                <a:cs typeface="Poppins Medium"/>
                <a:sym typeface="Poppins Medium"/>
              </a:rPr>
              <a:t>CLEAN</a:t>
            </a:r>
            <a:endParaRPr/>
          </a:p>
        </p:txBody>
      </p:sp>
      <p:sp>
        <p:nvSpPr>
          <p:cNvPr id="631" name="Google Shape;631;p34"/>
          <p:cNvSpPr txBox="1"/>
          <p:nvPr/>
        </p:nvSpPr>
        <p:spPr>
          <a:xfrm>
            <a:off x="6002199" y="3599435"/>
            <a:ext cx="2229906"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0" lang="en-US" sz="900" u="none" strike="noStrike">
                <a:solidFill>
                  <a:srgbClr val="000000"/>
                </a:solidFill>
                <a:latin typeface="Poppins Medium"/>
                <a:ea typeface="Poppins Medium"/>
                <a:cs typeface="Poppins Medium"/>
                <a:sym typeface="Poppins Medium"/>
              </a:rPr>
              <a:t>AWESOME</a:t>
            </a:r>
            <a:endParaRPr/>
          </a:p>
        </p:txBody>
      </p:sp>
      <p:sp>
        <p:nvSpPr>
          <p:cNvPr id="632" name="Google Shape;632;p34"/>
          <p:cNvSpPr txBox="1"/>
          <p:nvPr/>
        </p:nvSpPr>
        <p:spPr>
          <a:xfrm>
            <a:off x="6002199" y="4047110"/>
            <a:ext cx="2229906"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0" lang="en-US" sz="900" u="none" strike="noStrike">
                <a:solidFill>
                  <a:srgbClr val="000000"/>
                </a:solidFill>
                <a:latin typeface="Poppins Medium"/>
                <a:ea typeface="Poppins Medium"/>
                <a:cs typeface="Poppins Medium"/>
                <a:sym typeface="Poppins Medium"/>
              </a:rPr>
              <a:t>IDEA</a:t>
            </a:r>
            <a:endParaRPr/>
          </a:p>
        </p:txBody>
      </p:sp>
      <p:sp>
        <p:nvSpPr>
          <p:cNvPr id="633" name="Google Shape;633;p34"/>
          <p:cNvSpPr txBox="1"/>
          <p:nvPr/>
        </p:nvSpPr>
        <p:spPr>
          <a:xfrm>
            <a:off x="6002199" y="4491610"/>
            <a:ext cx="2229906"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0" lang="en-US" sz="900" u="none" strike="noStrike">
                <a:solidFill>
                  <a:srgbClr val="000000"/>
                </a:solidFill>
                <a:latin typeface="Poppins Medium"/>
                <a:ea typeface="Poppins Medium"/>
                <a:cs typeface="Poppins Medium"/>
                <a:sym typeface="Poppins Medium"/>
              </a:rPr>
              <a:t>CREATIVE DESIGN</a:t>
            </a:r>
            <a:endParaRPr/>
          </a:p>
        </p:txBody>
      </p:sp>
      <p:sp>
        <p:nvSpPr>
          <p:cNvPr id="634" name="Google Shape;634;p34"/>
          <p:cNvSpPr txBox="1"/>
          <p:nvPr/>
        </p:nvSpPr>
        <p:spPr>
          <a:xfrm>
            <a:off x="6002199" y="4955160"/>
            <a:ext cx="2229906"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0" lang="en-US" sz="900" u="none" strike="noStrike">
                <a:solidFill>
                  <a:srgbClr val="000000"/>
                </a:solidFill>
                <a:latin typeface="Poppins Medium"/>
                <a:ea typeface="Poppins Medium"/>
                <a:cs typeface="Poppins Medium"/>
                <a:sym typeface="Poppins Medium"/>
              </a:rPr>
              <a:t>PROJECT</a:t>
            </a:r>
            <a:endParaRPr/>
          </a:p>
        </p:txBody>
      </p:sp>
      <p:grpSp>
        <p:nvGrpSpPr>
          <p:cNvPr id="635" name="Google Shape;635;p34"/>
          <p:cNvGrpSpPr/>
          <p:nvPr/>
        </p:nvGrpSpPr>
        <p:grpSpPr>
          <a:xfrm>
            <a:off x="6092283" y="2557953"/>
            <a:ext cx="3480858" cy="2725740"/>
            <a:chOff x="284470" y="3293318"/>
            <a:chExt cx="5811524" cy="2725740"/>
          </a:xfrm>
        </p:grpSpPr>
        <p:cxnSp>
          <p:nvCxnSpPr>
            <p:cNvPr id="636" name="Google Shape;636;p34"/>
            <p:cNvCxnSpPr/>
            <p:nvPr/>
          </p:nvCxnSpPr>
          <p:spPr>
            <a:xfrm>
              <a:off x="284470" y="3747608"/>
              <a:ext cx="5811524" cy="0"/>
            </a:xfrm>
            <a:prstGeom prst="straightConnector1">
              <a:avLst/>
            </a:prstGeom>
            <a:noFill/>
            <a:ln cap="flat" cmpd="sng" w="12700">
              <a:solidFill>
                <a:schemeClr val="dk1">
                  <a:alpha val="9803"/>
                </a:schemeClr>
              </a:solidFill>
              <a:prstDash val="solid"/>
              <a:miter lim="800000"/>
              <a:headEnd len="sm" w="sm" type="none"/>
              <a:tailEnd len="sm" w="sm" type="none"/>
            </a:ln>
          </p:spPr>
        </p:cxnSp>
        <p:cxnSp>
          <p:nvCxnSpPr>
            <p:cNvPr id="637" name="Google Shape;637;p34"/>
            <p:cNvCxnSpPr/>
            <p:nvPr/>
          </p:nvCxnSpPr>
          <p:spPr>
            <a:xfrm>
              <a:off x="284470" y="4201898"/>
              <a:ext cx="5811524" cy="0"/>
            </a:xfrm>
            <a:prstGeom prst="straightConnector1">
              <a:avLst/>
            </a:prstGeom>
            <a:noFill/>
            <a:ln cap="flat" cmpd="sng" w="12700">
              <a:solidFill>
                <a:schemeClr val="dk1">
                  <a:alpha val="9803"/>
                </a:schemeClr>
              </a:solidFill>
              <a:prstDash val="solid"/>
              <a:miter lim="800000"/>
              <a:headEnd len="sm" w="sm" type="none"/>
              <a:tailEnd len="sm" w="sm" type="none"/>
            </a:ln>
          </p:spPr>
        </p:cxnSp>
        <p:cxnSp>
          <p:nvCxnSpPr>
            <p:cNvPr id="638" name="Google Shape;638;p34"/>
            <p:cNvCxnSpPr/>
            <p:nvPr/>
          </p:nvCxnSpPr>
          <p:spPr>
            <a:xfrm>
              <a:off x="284470" y="4656188"/>
              <a:ext cx="5811524" cy="0"/>
            </a:xfrm>
            <a:prstGeom prst="straightConnector1">
              <a:avLst/>
            </a:prstGeom>
            <a:noFill/>
            <a:ln cap="flat" cmpd="sng" w="12700">
              <a:solidFill>
                <a:schemeClr val="dk1">
                  <a:alpha val="9803"/>
                </a:schemeClr>
              </a:solidFill>
              <a:prstDash val="solid"/>
              <a:miter lim="800000"/>
              <a:headEnd len="sm" w="sm" type="none"/>
              <a:tailEnd len="sm" w="sm" type="none"/>
            </a:ln>
          </p:spPr>
        </p:cxnSp>
        <p:cxnSp>
          <p:nvCxnSpPr>
            <p:cNvPr id="639" name="Google Shape;639;p34"/>
            <p:cNvCxnSpPr/>
            <p:nvPr/>
          </p:nvCxnSpPr>
          <p:spPr>
            <a:xfrm>
              <a:off x="284470" y="5110478"/>
              <a:ext cx="5811524" cy="0"/>
            </a:xfrm>
            <a:prstGeom prst="straightConnector1">
              <a:avLst/>
            </a:prstGeom>
            <a:noFill/>
            <a:ln cap="flat" cmpd="sng" w="12700">
              <a:solidFill>
                <a:schemeClr val="dk1">
                  <a:alpha val="9803"/>
                </a:schemeClr>
              </a:solidFill>
              <a:prstDash val="solid"/>
              <a:miter lim="800000"/>
              <a:headEnd len="sm" w="sm" type="none"/>
              <a:tailEnd len="sm" w="sm" type="none"/>
            </a:ln>
          </p:spPr>
        </p:cxnSp>
        <p:cxnSp>
          <p:nvCxnSpPr>
            <p:cNvPr id="640" name="Google Shape;640;p34"/>
            <p:cNvCxnSpPr/>
            <p:nvPr/>
          </p:nvCxnSpPr>
          <p:spPr>
            <a:xfrm>
              <a:off x="284470" y="5564768"/>
              <a:ext cx="5811524" cy="0"/>
            </a:xfrm>
            <a:prstGeom prst="straightConnector1">
              <a:avLst/>
            </a:prstGeom>
            <a:noFill/>
            <a:ln cap="flat" cmpd="sng" w="12700">
              <a:solidFill>
                <a:schemeClr val="dk1">
                  <a:alpha val="9803"/>
                </a:schemeClr>
              </a:solidFill>
              <a:prstDash val="solid"/>
              <a:miter lim="800000"/>
              <a:headEnd len="sm" w="sm" type="none"/>
              <a:tailEnd len="sm" w="sm" type="none"/>
            </a:ln>
          </p:spPr>
        </p:cxnSp>
        <p:cxnSp>
          <p:nvCxnSpPr>
            <p:cNvPr id="641" name="Google Shape;641;p34"/>
            <p:cNvCxnSpPr/>
            <p:nvPr/>
          </p:nvCxnSpPr>
          <p:spPr>
            <a:xfrm>
              <a:off x="284470" y="3293318"/>
              <a:ext cx="5811524" cy="0"/>
            </a:xfrm>
            <a:prstGeom prst="straightConnector1">
              <a:avLst/>
            </a:prstGeom>
            <a:noFill/>
            <a:ln cap="flat" cmpd="sng" w="12700">
              <a:solidFill>
                <a:schemeClr val="dk1">
                  <a:alpha val="9803"/>
                </a:schemeClr>
              </a:solidFill>
              <a:prstDash val="solid"/>
              <a:miter lim="800000"/>
              <a:headEnd len="sm" w="sm" type="none"/>
              <a:tailEnd len="sm" w="sm" type="none"/>
            </a:ln>
          </p:spPr>
        </p:cxnSp>
        <p:cxnSp>
          <p:nvCxnSpPr>
            <p:cNvPr id="642" name="Google Shape;642;p34"/>
            <p:cNvCxnSpPr/>
            <p:nvPr/>
          </p:nvCxnSpPr>
          <p:spPr>
            <a:xfrm>
              <a:off x="284470" y="6019058"/>
              <a:ext cx="5811524" cy="0"/>
            </a:xfrm>
            <a:prstGeom prst="straightConnector1">
              <a:avLst/>
            </a:prstGeom>
            <a:noFill/>
            <a:ln cap="flat" cmpd="sng" w="12700">
              <a:solidFill>
                <a:schemeClr val="dk1">
                  <a:alpha val="9803"/>
                </a:schemeClr>
              </a:solidFill>
              <a:prstDash val="solid"/>
              <a:miter lim="800000"/>
              <a:headEnd len="sm" w="sm" type="none"/>
              <a:tailEnd len="sm" w="sm" type="none"/>
            </a:ln>
          </p:spPr>
        </p:cxnSp>
      </p:grpSp>
      <p:sp>
        <p:nvSpPr>
          <p:cNvPr id="643" name="Google Shape;643;p34"/>
          <p:cNvSpPr txBox="1"/>
          <p:nvPr/>
        </p:nvSpPr>
        <p:spPr>
          <a:xfrm>
            <a:off x="7339752" y="2701092"/>
            <a:ext cx="2329133" cy="230832"/>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i="0" lang="en-US" sz="900" u="none" strike="noStrike">
                <a:solidFill>
                  <a:srgbClr val="000000"/>
                </a:solidFill>
                <a:latin typeface="Poppins Medium"/>
                <a:ea typeface="Poppins Medium"/>
                <a:cs typeface="Poppins Medium"/>
                <a:sym typeface="Poppins Medium"/>
              </a:rPr>
              <a:t>PROJECT</a:t>
            </a:r>
            <a:endParaRPr/>
          </a:p>
        </p:txBody>
      </p:sp>
      <p:grpSp>
        <p:nvGrpSpPr>
          <p:cNvPr id="644" name="Google Shape;644;p34"/>
          <p:cNvGrpSpPr/>
          <p:nvPr/>
        </p:nvGrpSpPr>
        <p:grpSpPr>
          <a:xfrm>
            <a:off x="6002199" y="6462846"/>
            <a:ext cx="3168567" cy="215444"/>
            <a:chOff x="3346704" y="3321278"/>
            <a:chExt cx="3168567" cy="215444"/>
          </a:xfrm>
        </p:grpSpPr>
        <p:sp>
          <p:nvSpPr>
            <p:cNvPr id="645" name="Google Shape;645;p34"/>
            <p:cNvSpPr txBox="1"/>
            <p:nvPr/>
          </p:nvSpPr>
          <p:spPr>
            <a:xfrm>
              <a:off x="4356338"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STUDIO</a:t>
              </a:r>
              <a:endParaRPr/>
            </a:p>
          </p:txBody>
        </p:sp>
        <p:sp>
          <p:nvSpPr>
            <p:cNvPr id="646" name="Google Shape;646;p34"/>
            <p:cNvSpPr txBox="1"/>
            <p:nvPr/>
          </p:nvSpPr>
          <p:spPr>
            <a:xfrm>
              <a:off x="3346704"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XPR</a:t>
              </a:r>
              <a:endParaRPr/>
            </a:p>
          </p:txBody>
        </p:sp>
        <p:sp>
          <p:nvSpPr>
            <p:cNvPr id="647" name="Google Shape;647;p34"/>
            <p:cNvSpPr txBox="1"/>
            <p:nvPr/>
          </p:nvSpPr>
          <p:spPr>
            <a:xfrm>
              <a:off x="5399613"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@2025</a:t>
              </a:r>
              <a:endParaRPr/>
            </a:p>
          </p:txBody>
        </p:sp>
      </p:grpSp>
      <p:cxnSp>
        <p:nvCxnSpPr>
          <p:cNvPr id="648" name="Google Shape;648;p34"/>
          <p:cNvCxnSpPr/>
          <p:nvPr/>
        </p:nvCxnSpPr>
        <p:spPr>
          <a:xfrm>
            <a:off x="6096000" y="6424754"/>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649" name="Google Shape;649;p34"/>
          <p:cNvCxnSpPr/>
          <p:nvPr/>
        </p:nvCxnSpPr>
        <p:spPr>
          <a:xfrm>
            <a:off x="284471" y="6424754"/>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650" name="Google Shape;650;p34"/>
          <p:cNvSpPr txBox="1"/>
          <p:nvPr/>
        </p:nvSpPr>
        <p:spPr>
          <a:xfrm>
            <a:off x="6002199" y="5476829"/>
            <a:ext cx="991633" cy="671338"/>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Poppins Medium"/>
                <a:ea typeface="Poppins Medium"/>
                <a:cs typeface="Poppins Medium"/>
                <a:sym typeface="Poppins Medium"/>
              </a:rPr>
              <a:t>A New York State Initiative or A Division of (Agency Name) </a:t>
            </a:r>
            <a:endParaRPr sz="800">
              <a:solidFill>
                <a:schemeClr val="dk1"/>
              </a:solidFill>
              <a:latin typeface="Poppins Medium"/>
              <a:ea typeface="Poppins Medium"/>
              <a:cs typeface="Poppins Medium"/>
              <a:sym typeface="Poppins Medium"/>
            </a:endParaRPr>
          </a:p>
        </p:txBody>
      </p:sp>
      <p:sp>
        <p:nvSpPr>
          <p:cNvPr id="651" name="Google Shape;651;p34"/>
          <p:cNvSpPr/>
          <p:nvPr/>
        </p:nvSpPr>
        <p:spPr>
          <a:xfrm>
            <a:off x="3105440" y="4662836"/>
            <a:ext cx="1477423" cy="1477423"/>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52" name="Google Shape;652;p34"/>
          <p:cNvSpPr/>
          <p:nvPr/>
        </p:nvSpPr>
        <p:spPr>
          <a:xfrm>
            <a:off x="3866102" y="4662836"/>
            <a:ext cx="1477423" cy="1477423"/>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53" name="Google Shape;653;p34"/>
          <p:cNvSpPr/>
          <p:nvPr>
            <p:ph idx="2" type="pic"/>
          </p:nvPr>
        </p:nvSpPr>
        <p:spPr>
          <a:xfrm>
            <a:off x="10007801" y="3466533"/>
            <a:ext cx="1899728" cy="2673731"/>
          </a:xfrm>
          <a:prstGeom prst="rect">
            <a:avLst/>
          </a:prstGeom>
          <a:noFill/>
          <a:ln>
            <a:noFill/>
          </a:ln>
        </p:spPr>
      </p:sp>
      <p:sp>
        <p:nvSpPr>
          <p:cNvPr id="654" name="Google Shape;654;p34"/>
          <p:cNvSpPr txBox="1"/>
          <p:nvPr/>
        </p:nvSpPr>
        <p:spPr>
          <a:xfrm>
            <a:off x="10887386"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Template</a:t>
            </a:r>
            <a:endParaRPr/>
          </a:p>
        </p:txBody>
      </p:sp>
      <p:sp>
        <p:nvSpPr>
          <p:cNvPr id="655" name="Google Shape;655;p34"/>
          <p:cNvSpPr txBox="1"/>
          <p:nvPr/>
        </p:nvSpPr>
        <p:spPr>
          <a:xfrm>
            <a:off x="8444792"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
                <a:solidFill>
                  <a:schemeClr val="dk1"/>
                </a:solidFill>
                <a:latin typeface="Poppins Medium"/>
                <a:ea typeface="Poppins Medium"/>
                <a:cs typeface="Poppins Medium"/>
                <a:sym typeface="Poppins Medium"/>
              </a:rPr>
              <a:t>Brand Proposal</a:t>
            </a:r>
            <a:endParaRPr/>
          </a:p>
        </p:txBody>
      </p:sp>
      <p:sp>
        <p:nvSpPr>
          <p:cNvPr id="656" name="Google Shape;656;p34"/>
          <p:cNvSpPr txBox="1"/>
          <p:nvPr/>
        </p:nvSpPr>
        <p:spPr>
          <a:xfrm>
            <a:off x="6002199"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State</a:t>
            </a:r>
            <a:endParaRPr/>
          </a:p>
        </p:txBody>
      </p:sp>
      <p:cxnSp>
        <p:nvCxnSpPr>
          <p:cNvPr id="657" name="Google Shape;657;p34"/>
          <p:cNvCxnSpPr/>
          <p:nvPr/>
        </p:nvCxnSpPr>
        <p:spPr>
          <a:xfrm>
            <a:off x="6096000" y="433247"/>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658" name="Google Shape;658;p34"/>
          <p:cNvCxnSpPr/>
          <p:nvPr/>
        </p:nvCxnSpPr>
        <p:spPr>
          <a:xfrm>
            <a:off x="284471" y="433247"/>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659" name="Google Shape;659;p34"/>
          <p:cNvSpPr txBox="1"/>
          <p:nvPr/>
        </p:nvSpPr>
        <p:spPr>
          <a:xfrm>
            <a:off x="194386" y="236853"/>
            <a:ext cx="22744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XPR for New York</a:t>
            </a:r>
            <a:endParaRPr/>
          </a:p>
        </p:txBody>
      </p:sp>
      <p:sp>
        <p:nvSpPr>
          <p:cNvPr id="660" name="Google Shape;660;p34"/>
          <p:cNvSpPr txBox="1"/>
          <p:nvPr/>
        </p:nvSpPr>
        <p:spPr>
          <a:xfrm>
            <a:off x="4166605" y="236853"/>
            <a:ext cx="127458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 Agencies ]</a:t>
            </a:r>
            <a:endParaRPr/>
          </a:p>
        </p:txBody>
      </p:sp>
      <p:sp>
        <p:nvSpPr>
          <p:cNvPr id="661" name="Google Shape;661;p34"/>
          <p:cNvSpPr txBox="1"/>
          <p:nvPr/>
        </p:nvSpPr>
        <p:spPr>
          <a:xfrm>
            <a:off x="6002199" y="511975"/>
            <a:ext cx="2166774" cy="444352"/>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Like design to be visually </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Powerful, intellectually elegant</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All timeless.</a:t>
            </a:r>
            <a:endParaRPr/>
          </a:p>
        </p:txBody>
      </p:sp>
      <p:grpSp>
        <p:nvGrpSpPr>
          <p:cNvPr id="662" name="Google Shape;662;p34"/>
          <p:cNvGrpSpPr/>
          <p:nvPr/>
        </p:nvGrpSpPr>
        <p:grpSpPr>
          <a:xfrm>
            <a:off x="6050324" y="1382114"/>
            <a:ext cx="1373897" cy="243178"/>
            <a:chOff x="4067296" y="1382114"/>
            <a:chExt cx="1373897" cy="243178"/>
          </a:xfrm>
        </p:grpSpPr>
        <p:sp>
          <p:nvSpPr>
            <p:cNvPr id="663" name="Google Shape;663;p34"/>
            <p:cNvSpPr txBox="1"/>
            <p:nvPr/>
          </p:nvSpPr>
          <p:spPr>
            <a:xfrm>
              <a:off x="4720881" y="1382114"/>
              <a:ext cx="72031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2025</a:t>
              </a:r>
              <a:endParaRPr/>
            </a:p>
          </p:txBody>
        </p:sp>
        <p:sp>
          <p:nvSpPr>
            <p:cNvPr id="664" name="Google Shape;664;p34"/>
            <p:cNvSpPr/>
            <p:nvPr/>
          </p:nvSpPr>
          <p:spPr>
            <a:xfrm>
              <a:off x="4816230" y="1395742"/>
              <a:ext cx="527295" cy="206181"/>
            </a:xfrm>
            <a:prstGeom prst="roundRect">
              <a:avLst>
                <a:gd fmla="val 26316" name="adj"/>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65" name="Google Shape;665;p34"/>
            <p:cNvSpPr/>
            <p:nvPr/>
          </p:nvSpPr>
          <p:spPr>
            <a:xfrm>
              <a:off x="458109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66" name="Google Shape;666;p34"/>
            <p:cNvSpPr/>
            <p:nvPr/>
          </p:nvSpPr>
          <p:spPr>
            <a:xfrm>
              <a:off x="434596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67" name="Google Shape;667;p34"/>
            <p:cNvSpPr/>
            <p:nvPr/>
          </p:nvSpPr>
          <p:spPr>
            <a:xfrm>
              <a:off x="411083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68" name="Google Shape;668;p34"/>
            <p:cNvSpPr txBox="1"/>
            <p:nvPr/>
          </p:nvSpPr>
          <p:spPr>
            <a:xfrm>
              <a:off x="4067296" y="1383649"/>
              <a:ext cx="303168"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B</a:t>
              </a:r>
              <a:endParaRPr/>
            </a:p>
          </p:txBody>
        </p:sp>
        <p:sp>
          <p:nvSpPr>
            <p:cNvPr id="669" name="Google Shape;669;p34"/>
            <p:cNvSpPr txBox="1"/>
            <p:nvPr/>
          </p:nvSpPr>
          <p:spPr>
            <a:xfrm>
              <a:off x="4269164"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G</a:t>
              </a:r>
              <a:endParaRPr/>
            </a:p>
          </p:txBody>
        </p:sp>
        <p:sp>
          <p:nvSpPr>
            <p:cNvPr id="670" name="Google Shape;670;p34"/>
            <p:cNvSpPr txBox="1"/>
            <p:nvPr/>
          </p:nvSpPr>
          <p:spPr>
            <a:xfrm>
              <a:off x="4504294"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T</a:t>
              </a:r>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4" name="Shape 674"/>
        <p:cNvGrpSpPr/>
        <p:nvPr/>
      </p:nvGrpSpPr>
      <p:grpSpPr>
        <a:xfrm>
          <a:off x="0" y="0"/>
          <a:ext cx="0" cy="0"/>
          <a:chOff x="0" y="0"/>
          <a:chExt cx="0" cy="0"/>
        </a:xfrm>
      </p:grpSpPr>
      <p:sp>
        <p:nvSpPr>
          <p:cNvPr id="675" name="Google Shape;675;p35"/>
          <p:cNvSpPr/>
          <p:nvPr/>
        </p:nvSpPr>
        <p:spPr>
          <a:xfrm>
            <a:off x="0" y="0"/>
            <a:ext cx="12192000" cy="6858006"/>
          </a:xfrm>
          <a:prstGeom prst="rect">
            <a:avLst/>
          </a:prstGeom>
          <a:solidFill>
            <a:schemeClr val="accent4">
              <a:alpha val="5098"/>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76" name="Google Shape;676;p35"/>
          <p:cNvSpPr txBox="1"/>
          <p:nvPr/>
        </p:nvSpPr>
        <p:spPr>
          <a:xfrm>
            <a:off x="-2865863" y="-2598234"/>
            <a:ext cx="18473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77" name="Google Shape;677;p35"/>
          <p:cNvSpPr/>
          <p:nvPr/>
        </p:nvSpPr>
        <p:spPr>
          <a:xfrm>
            <a:off x="0" y="-3"/>
            <a:ext cx="12192000" cy="6858006"/>
          </a:xfrm>
          <a:prstGeom prst="rect">
            <a:avLst/>
          </a:prstGeom>
          <a:blipFill rotWithShape="1">
            <a:blip r:embed="rId3">
              <a:alphaModFix amt="5000"/>
            </a:blip>
            <a:tile algn="tl" flip="none" tx="0" sx="100000" ty="0" sy="10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678" name="Google Shape;678;p35"/>
          <p:cNvSpPr txBox="1"/>
          <p:nvPr/>
        </p:nvSpPr>
        <p:spPr>
          <a:xfrm>
            <a:off x="194386" y="2013704"/>
            <a:ext cx="191565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Poppins Medium"/>
                <a:ea typeface="Poppins Medium"/>
                <a:cs typeface="Poppins Medium"/>
                <a:sym typeface="Poppins Medium"/>
              </a:rPr>
              <a:t>Project</a:t>
            </a:r>
            <a:endParaRPr/>
          </a:p>
        </p:txBody>
      </p:sp>
      <p:sp>
        <p:nvSpPr>
          <p:cNvPr id="679" name="Google Shape;679;p35"/>
          <p:cNvSpPr txBox="1"/>
          <p:nvPr/>
        </p:nvSpPr>
        <p:spPr>
          <a:xfrm>
            <a:off x="194386" y="2268363"/>
            <a:ext cx="2379163"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rgbClr val="7F7F7F"/>
                </a:solidFill>
                <a:latin typeface="Arimo"/>
                <a:ea typeface="Arimo"/>
                <a:cs typeface="Arimo"/>
                <a:sym typeface="Arimo"/>
              </a:rPr>
              <a:t>[ Special Slide for Proposal ] </a:t>
            </a:r>
            <a:endParaRPr/>
          </a:p>
        </p:txBody>
      </p:sp>
      <p:sp>
        <p:nvSpPr>
          <p:cNvPr id="680" name="Google Shape;680;p35"/>
          <p:cNvSpPr txBox="1"/>
          <p:nvPr/>
        </p:nvSpPr>
        <p:spPr>
          <a:xfrm>
            <a:off x="194386" y="2608144"/>
            <a:ext cx="3446400" cy="1323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Arimo"/>
                <a:ea typeface="Arimo"/>
                <a:cs typeface="Arimo"/>
                <a:sym typeface="Arimo"/>
              </a:rPr>
              <a:t>No agency, program or initiative will use or create its own logo with the following exceptions: NY State Lottery, MTA, ILNY, Start Up NY. These legacy logos will still be required to co-brand their materials and follow all other branding guidelines.</a:t>
            </a:r>
            <a:endParaRPr/>
          </a:p>
          <a:p>
            <a:pPr indent="0" lvl="0" marL="0" marR="0" rtl="0" algn="l">
              <a:lnSpc>
                <a:spcPct val="100000"/>
              </a:lnSpc>
              <a:spcBef>
                <a:spcPts val="0"/>
              </a:spcBef>
              <a:spcAft>
                <a:spcPts val="0"/>
              </a:spcAft>
              <a:buNone/>
            </a:pPr>
            <a:r>
              <a:t/>
            </a:r>
            <a:endParaRPr sz="800">
              <a:solidFill>
                <a:schemeClr val="dk1"/>
              </a:solidFill>
              <a:latin typeface="Arimo"/>
              <a:ea typeface="Arimo"/>
              <a:cs typeface="Arimo"/>
              <a:sym typeface="Arimo"/>
            </a:endParaRPr>
          </a:p>
          <a:p>
            <a:pPr indent="0" lvl="0" marL="0" marR="0" rtl="0" algn="l">
              <a:lnSpc>
                <a:spcPct val="100000"/>
              </a:lnSpc>
              <a:spcBef>
                <a:spcPts val="0"/>
              </a:spcBef>
              <a:spcAft>
                <a:spcPts val="0"/>
              </a:spcAft>
              <a:buNone/>
            </a:pPr>
            <a:r>
              <a:rPr lang="en-US" sz="800">
                <a:solidFill>
                  <a:schemeClr val="dk1"/>
                </a:solidFill>
                <a:latin typeface="Arimo"/>
                <a:ea typeface="Arimo"/>
                <a:cs typeface="Arimo"/>
                <a:sym typeface="Arimo"/>
              </a:rPr>
              <a:t>These guidelines 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endParaRPr/>
          </a:p>
        </p:txBody>
      </p:sp>
      <p:sp>
        <p:nvSpPr>
          <p:cNvPr id="681" name="Google Shape;681;p35"/>
          <p:cNvSpPr txBox="1"/>
          <p:nvPr/>
        </p:nvSpPr>
        <p:spPr>
          <a:xfrm>
            <a:off x="194386" y="3968239"/>
            <a:ext cx="1804800" cy="492600"/>
          </a:xfrm>
          <a:prstGeom prst="rect">
            <a:avLst/>
          </a:prstGeom>
          <a:noFill/>
          <a:ln>
            <a:noFill/>
          </a:ln>
        </p:spPr>
        <p:txBody>
          <a:bodyPr anchorCtr="0" anchor="t" bIns="45700" lIns="91425" spcFirstLastPara="1" rIns="91425" wrap="square" tIns="45700">
            <a:spAutoFit/>
          </a:bodyPr>
          <a:lstStyle/>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been the industry’s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standard and It PageMaker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including</a:t>
            </a:r>
            <a:endParaRPr sz="800">
              <a:solidFill>
                <a:schemeClr val="dk1"/>
              </a:solidFill>
              <a:latin typeface="Arimo"/>
              <a:ea typeface="Arimo"/>
              <a:cs typeface="Arimo"/>
              <a:sym typeface="Arimo"/>
            </a:endParaRPr>
          </a:p>
        </p:txBody>
      </p:sp>
      <p:cxnSp>
        <p:nvCxnSpPr>
          <p:cNvPr id="682" name="Google Shape;682;p35"/>
          <p:cNvCxnSpPr/>
          <p:nvPr/>
        </p:nvCxnSpPr>
        <p:spPr>
          <a:xfrm>
            <a:off x="284471" y="1758805"/>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683" name="Google Shape;683;p35"/>
          <p:cNvCxnSpPr/>
          <p:nvPr/>
        </p:nvCxnSpPr>
        <p:spPr>
          <a:xfrm>
            <a:off x="6096000" y="1758805"/>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684" name="Google Shape;684;p35"/>
          <p:cNvSpPr txBox="1"/>
          <p:nvPr/>
        </p:nvSpPr>
        <p:spPr>
          <a:xfrm>
            <a:off x="6002199" y="1291743"/>
            <a:ext cx="398299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Poppins Medium"/>
                <a:ea typeface="Poppins Medium"/>
                <a:cs typeface="Poppins Medium"/>
                <a:sym typeface="Poppins Medium"/>
              </a:rPr>
              <a:t>CONSEPTS</a:t>
            </a:r>
            <a:endParaRPr/>
          </a:p>
        </p:txBody>
      </p:sp>
      <p:grpSp>
        <p:nvGrpSpPr>
          <p:cNvPr id="685" name="Google Shape;685;p35"/>
          <p:cNvGrpSpPr/>
          <p:nvPr/>
        </p:nvGrpSpPr>
        <p:grpSpPr>
          <a:xfrm>
            <a:off x="6002199" y="6462846"/>
            <a:ext cx="3168567" cy="215444"/>
            <a:chOff x="3346704" y="3321278"/>
            <a:chExt cx="3168567" cy="215444"/>
          </a:xfrm>
        </p:grpSpPr>
        <p:sp>
          <p:nvSpPr>
            <p:cNvPr id="686" name="Google Shape;686;p35"/>
            <p:cNvSpPr txBox="1"/>
            <p:nvPr/>
          </p:nvSpPr>
          <p:spPr>
            <a:xfrm>
              <a:off x="4356338"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STUDIO</a:t>
              </a:r>
              <a:endParaRPr/>
            </a:p>
          </p:txBody>
        </p:sp>
        <p:sp>
          <p:nvSpPr>
            <p:cNvPr id="687" name="Google Shape;687;p35"/>
            <p:cNvSpPr txBox="1"/>
            <p:nvPr/>
          </p:nvSpPr>
          <p:spPr>
            <a:xfrm>
              <a:off x="3346704"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XPR</a:t>
              </a:r>
              <a:endParaRPr/>
            </a:p>
          </p:txBody>
        </p:sp>
        <p:sp>
          <p:nvSpPr>
            <p:cNvPr id="688" name="Google Shape;688;p35"/>
            <p:cNvSpPr txBox="1"/>
            <p:nvPr/>
          </p:nvSpPr>
          <p:spPr>
            <a:xfrm>
              <a:off x="5399613"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@2025</a:t>
              </a:r>
              <a:endParaRPr/>
            </a:p>
          </p:txBody>
        </p:sp>
      </p:grpSp>
      <p:cxnSp>
        <p:nvCxnSpPr>
          <p:cNvPr id="689" name="Google Shape;689;p35"/>
          <p:cNvCxnSpPr/>
          <p:nvPr/>
        </p:nvCxnSpPr>
        <p:spPr>
          <a:xfrm>
            <a:off x="6096000" y="6424754"/>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690" name="Google Shape;690;p35"/>
          <p:cNvCxnSpPr/>
          <p:nvPr/>
        </p:nvCxnSpPr>
        <p:spPr>
          <a:xfrm>
            <a:off x="284471" y="6424754"/>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691" name="Google Shape;691;p35"/>
          <p:cNvSpPr txBox="1"/>
          <p:nvPr/>
        </p:nvSpPr>
        <p:spPr>
          <a:xfrm>
            <a:off x="6002199" y="2884159"/>
            <a:ext cx="1005960" cy="224357"/>
          </a:xfrm>
          <a:prstGeom prst="rect">
            <a:avLst/>
          </a:prstGeom>
          <a:noFill/>
          <a:ln>
            <a:noFill/>
          </a:ln>
        </p:spPr>
        <p:txBody>
          <a:bodyPr anchorCtr="0" anchor="t" bIns="45700" lIns="91425" spcFirstLastPara="1" rIns="91425" wrap="square" tIns="45700">
            <a:spAutoFit/>
          </a:bodyPr>
          <a:lstStyle/>
          <a:p>
            <a:pPr indent="0" lvl="0" marL="0" marR="0" rtl="0" algn="l">
              <a:lnSpc>
                <a:spcPct val="122222"/>
              </a:lnSpc>
              <a:spcBef>
                <a:spcPts val="0"/>
              </a:spcBef>
              <a:spcAft>
                <a:spcPts val="0"/>
              </a:spcAft>
              <a:buNone/>
            </a:pPr>
            <a:r>
              <a:rPr b="0" i="0" lang="en-US" sz="900" u="none" strike="noStrike">
                <a:solidFill>
                  <a:schemeClr val="dk1"/>
                </a:solidFill>
                <a:latin typeface="Arimo"/>
                <a:ea typeface="Arimo"/>
                <a:cs typeface="Arimo"/>
                <a:sym typeface="Arimo"/>
              </a:rPr>
              <a:t>Study</a:t>
            </a:r>
            <a:endParaRPr/>
          </a:p>
        </p:txBody>
      </p:sp>
      <p:sp>
        <p:nvSpPr>
          <p:cNvPr id="692" name="Google Shape;692;p35"/>
          <p:cNvSpPr txBox="1"/>
          <p:nvPr/>
        </p:nvSpPr>
        <p:spPr>
          <a:xfrm>
            <a:off x="6002199" y="3247572"/>
            <a:ext cx="1005960" cy="224357"/>
          </a:xfrm>
          <a:prstGeom prst="rect">
            <a:avLst/>
          </a:prstGeom>
          <a:noFill/>
          <a:ln>
            <a:noFill/>
          </a:ln>
        </p:spPr>
        <p:txBody>
          <a:bodyPr anchorCtr="0" anchor="t" bIns="45700" lIns="91425" spcFirstLastPara="1" rIns="91425" wrap="square" tIns="45700">
            <a:spAutoFit/>
          </a:bodyPr>
          <a:lstStyle/>
          <a:p>
            <a:pPr indent="0" lvl="0" marL="0" marR="0" rtl="0" algn="l">
              <a:lnSpc>
                <a:spcPct val="122222"/>
              </a:lnSpc>
              <a:spcBef>
                <a:spcPts val="0"/>
              </a:spcBef>
              <a:spcAft>
                <a:spcPts val="0"/>
              </a:spcAft>
              <a:buNone/>
            </a:pPr>
            <a:r>
              <a:rPr b="0" i="0" lang="en-US" sz="900" u="none" strike="noStrike">
                <a:solidFill>
                  <a:schemeClr val="dk1"/>
                </a:solidFill>
                <a:latin typeface="Arimo"/>
                <a:ea typeface="Arimo"/>
                <a:cs typeface="Arimo"/>
                <a:sym typeface="Arimo"/>
              </a:rPr>
              <a:t>Body text info</a:t>
            </a:r>
            <a:endParaRPr/>
          </a:p>
        </p:txBody>
      </p:sp>
      <p:sp>
        <p:nvSpPr>
          <p:cNvPr id="693" name="Google Shape;693;p35"/>
          <p:cNvSpPr txBox="1"/>
          <p:nvPr/>
        </p:nvSpPr>
        <p:spPr>
          <a:xfrm>
            <a:off x="7722520" y="2855184"/>
            <a:ext cx="519828" cy="284693"/>
          </a:xfrm>
          <a:prstGeom prst="rect">
            <a:avLst/>
          </a:prstGeom>
          <a:noFill/>
          <a:ln>
            <a:noFill/>
          </a:ln>
        </p:spPr>
        <p:txBody>
          <a:bodyPr anchorCtr="0" anchor="t" bIns="45700" lIns="91425" spcFirstLastPara="1" rIns="91425" wrap="square" tIns="45700">
            <a:spAutoFit/>
          </a:bodyPr>
          <a:lstStyle/>
          <a:p>
            <a:pPr indent="0" lvl="0" marL="0" marR="0" rtl="0" algn="l">
              <a:lnSpc>
                <a:spcPct val="166666"/>
              </a:lnSpc>
              <a:spcBef>
                <a:spcPts val="0"/>
              </a:spcBef>
              <a:spcAft>
                <a:spcPts val="0"/>
              </a:spcAft>
              <a:buNone/>
            </a:pPr>
            <a:r>
              <a:rPr i="0" lang="en-US" sz="900" u="none" strike="noStrike">
                <a:solidFill>
                  <a:schemeClr val="dk1"/>
                </a:solidFill>
                <a:latin typeface="Poppins Medium"/>
                <a:ea typeface="Poppins Medium"/>
                <a:cs typeface="Poppins Medium"/>
                <a:sym typeface="Poppins Medium"/>
              </a:rPr>
              <a:t>IDEA</a:t>
            </a:r>
            <a:endParaRPr/>
          </a:p>
        </p:txBody>
      </p:sp>
      <p:sp>
        <p:nvSpPr>
          <p:cNvPr id="694" name="Google Shape;694;p35"/>
          <p:cNvSpPr txBox="1"/>
          <p:nvPr/>
        </p:nvSpPr>
        <p:spPr>
          <a:xfrm>
            <a:off x="8458329" y="2855184"/>
            <a:ext cx="519828" cy="284693"/>
          </a:xfrm>
          <a:prstGeom prst="rect">
            <a:avLst/>
          </a:prstGeom>
          <a:noFill/>
          <a:ln>
            <a:noFill/>
          </a:ln>
        </p:spPr>
        <p:txBody>
          <a:bodyPr anchorCtr="0" anchor="t" bIns="45700" lIns="91425" spcFirstLastPara="1" rIns="91425" wrap="square" tIns="45700">
            <a:spAutoFit/>
          </a:bodyPr>
          <a:lstStyle/>
          <a:p>
            <a:pPr indent="0" lvl="0" marL="0" marR="0" rtl="0" algn="l">
              <a:lnSpc>
                <a:spcPct val="166666"/>
              </a:lnSpc>
              <a:spcBef>
                <a:spcPts val="0"/>
              </a:spcBef>
              <a:spcAft>
                <a:spcPts val="0"/>
              </a:spcAft>
              <a:buNone/>
            </a:pPr>
            <a:r>
              <a:rPr i="0" lang="en-US" sz="900" u="none" strike="noStrike">
                <a:solidFill>
                  <a:schemeClr val="dk1"/>
                </a:solidFill>
                <a:latin typeface="Poppins Medium"/>
                <a:ea typeface="Poppins Medium"/>
                <a:cs typeface="Poppins Medium"/>
                <a:sym typeface="Poppins Medium"/>
              </a:rPr>
              <a:t>CASE</a:t>
            </a:r>
            <a:endParaRPr/>
          </a:p>
        </p:txBody>
      </p:sp>
      <p:sp>
        <p:nvSpPr>
          <p:cNvPr id="695" name="Google Shape;695;p35"/>
          <p:cNvSpPr txBox="1"/>
          <p:nvPr/>
        </p:nvSpPr>
        <p:spPr>
          <a:xfrm>
            <a:off x="9192108" y="2852803"/>
            <a:ext cx="998457" cy="284693"/>
          </a:xfrm>
          <a:prstGeom prst="rect">
            <a:avLst/>
          </a:prstGeom>
          <a:noFill/>
          <a:ln>
            <a:noFill/>
          </a:ln>
        </p:spPr>
        <p:txBody>
          <a:bodyPr anchorCtr="0" anchor="t" bIns="45700" lIns="91425" spcFirstLastPara="1" rIns="91425" wrap="square" tIns="45700">
            <a:spAutoFit/>
          </a:bodyPr>
          <a:lstStyle/>
          <a:p>
            <a:pPr indent="0" lvl="0" marL="0" marR="0" rtl="0" algn="l">
              <a:lnSpc>
                <a:spcPct val="166666"/>
              </a:lnSpc>
              <a:spcBef>
                <a:spcPts val="0"/>
              </a:spcBef>
              <a:spcAft>
                <a:spcPts val="0"/>
              </a:spcAft>
              <a:buNone/>
            </a:pPr>
            <a:r>
              <a:rPr i="0" lang="en-US" sz="900" u="none" strike="noStrike">
                <a:solidFill>
                  <a:schemeClr val="dk1"/>
                </a:solidFill>
                <a:latin typeface="Poppins Medium"/>
                <a:ea typeface="Poppins Medium"/>
                <a:cs typeface="Poppins Medium"/>
                <a:sym typeface="Poppins Medium"/>
              </a:rPr>
              <a:t>PROPOSAL</a:t>
            </a:r>
            <a:endParaRPr/>
          </a:p>
        </p:txBody>
      </p:sp>
      <p:sp>
        <p:nvSpPr>
          <p:cNvPr id="696" name="Google Shape;696;p35"/>
          <p:cNvSpPr txBox="1"/>
          <p:nvPr/>
        </p:nvSpPr>
        <p:spPr>
          <a:xfrm>
            <a:off x="7717770" y="3229683"/>
            <a:ext cx="3544741" cy="981294"/>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b="0" i="0" lang="en-US" sz="800" u="none" strike="noStrike">
                <a:solidFill>
                  <a:schemeClr val="dk1"/>
                </a:solidFill>
                <a:latin typeface="Arimo"/>
                <a:ea typeface="Arimo"/>
                <a:cs typeface="Arimo"/>
                <a:sym typeface="Arimo"/>
              </a:rPr>
              <a:t>Et vollori assunt qui ut el moloreperum cumquod exeritas as </a:t>
            </a:r>
            <a:endParaRPr/>
          </a:p>
          <a:p>
            <a:pPr indent="0" lvl="0" marL="0" marR="0" rtl="0" algn="l">
              <a:lnSpc>
                <a:spcPct val="125000"/>
              </a:lnSpc>
              <a:spcBef>
                <a:spcPts val="0"/>
              </a:spcBef>
              <a:spcAft>
                <a:spcPts val="0"/>
              </a:spcAft>
              <a:buNone/>
            </a:pPr>
            <a:r>
              <a:rPr b="0" i="0" lang="en-US" sz="800" u="none" strike="noStrike">
                <a:solidFill>
                  <a:schemeClr val="dk1"/>
                </a:solidFill>
                <a:latin typeface="Arimo"/>
                <a:ea typeface="Arimo"/>
                <a:cs typeface="Arimo"/>
                <a:sym typeface="Arimo"/>
              </a:rPr>
              <a:t>sum laut id magnis am ex et volor autatur mos re consedi</a:t>
            </a:r>
            <a:endParaRPr/>
          </a:p>
          <a:p>
            <a:pPr indent="0" lvl="0" marL="0" marR="0" rtl="0" algn="l">
              <a:lnSpc>
                <a:spcPct val="125000"/>
              </a:lnSpc>
              <a:spcBef>
                <a:spcPts val="0"/>
              </a:spcBef>
              <a:spcAft>
                <a:spcPts val="0"/>
              </a:spcAft>
              <a:buNone/>
            </a:pPr>
            <a:r>
              <a:rPr b="0" i="0" lang="en-US" sz="800" u="none" strike="noStrike">
                <a:solidFill>
                  <a:schemeClr val="dk1"/>
                </a:solidFill>
                <a:latin typeface="Arimo"/>
                <a:ea typeface="Arimo"/>
                <a:cs typeface="Arimo"/>
                <a:sym typeface="Arimo"/>
              </a:rPr>
              <a:t>tatem libusan daectur ionsed qui blabo. Am fugianiam, ve</a:t>
            </a:r>
            <a:endParaRPr/>
          </a:p>
          <a:p>
            <a:pPr indent="0" lvl="0" marL="0" marR="0" rtl="0" algn="l">
              <a:lnSpc>
                <a:spcPct val="125000"/>
              </a:lnSpc>
              <a:spcBef>
                <a:spcPts val="0"/>
              </a:spcBef>
              <a:spcAft>
                <a:spcPts val="0"/>
              </a:spcAft>
              <a:buNone/>
            </a:pPr>
            <a:r>
              <a:rPr b="0" i="0" lang="en-US" sz="800" u="none" strike="noStrike">
                <a:solidFill>
                  <a:schemeClr val="dk1"/>
                </a:solidFill>
                <a:latin typeface="Arimo"/>
                <a:ea typeface="Arimo"/>
                <a:cs typeface="Arimo"/>
                <a:sym typeface="Arimo"/>
              </a:rPr>
              <a:t>nitibusa dolupta nem autatio ea volorehendae laborepedis il </a:t>
            </a:r>
            <a:endParaRPr/>
          </a:p>
          <a:p>
            <a:pPr indent="0" lvl="0" marL="0" marR="0" rtl="0" algn="l">
              <a:lnSpc>
                <a:spcPct val="125000"/>
              </a:lnSpc>
              <a:spcBef>
                <a:spcPts val="0"/>
              </a:spcBef>
              <a:spcAft>
                <a:spcPts val="0"/>
              </a:spcAft>
              <a:buNone/>
            </a:pPr>
            <a:r>
              <a:rPr b="0" i="0" lang="en-US" sz="800" u="none" strike="noStrike">
                <a:solidFill>
                  <a:schemeClr val="dk1"/>
                </a:solidFill>
                <a:latin typeface="Arimo"/>
                <a:ea typeface="Arimo"/>
                <a:cs typeface="Arimo"/>
                <a:sym typeface="Arimo"/>
              </a:rPr>
              <a:t>imagnienesti venti officipidem hiciisquam etur, et reptam in </a:t>
            </a:r>
            <a:endParaRPr/>
          </a:p>
          <a:p>
            <a:pPr indent="0" lvl="0" marL="0" marR="0" rtl="0" algn="l">
              <a:lnSpc>
                <a:spcPct val="125000"/>
              </a:lnSpc>
              <a:spcBef>
                <a:spcPts val="0"/>
              </a:spcBef>
              <a:spcAft>
                <a:spcPts val="0"/>
              </a:spcAft>
              <a:buNone/>
            </a:pPr>
            <a:r>
              <a:rPr b="0" i="0" lang="en-US" sz="800" u="none" strike="noStrike">
                <a:solidFill>
                  <a:schemeClr val="dk1"/>
                </a:solidFill>
                <a:latin typeface="Arimo"/>
                <a:ea typeface="Arimo"/>
                <a:cs typeface="Arimo"/>
                <a:sym typeface="Arimo"/>
              </a:rPr>
              <a:t>conem est, cum que odias qui ute sanditio. Explit etur? Quid </a:t>
            </a:r>
            <a:endParaRPr/>
          </a:p>
          <a:p>
            <a:pPr indent="0" lvl="0" marL="0" marR="0" rtl="0" algn="l">
              <a:lnSpc>
                <a:spcPct val="125000"/>
              </a:lnSpc>
              <a:spcBef>
                <a:spcPts val="0"/>
              </a:spcBef>
              <a:spcAft>
                <a:spcPts val="0"/>
              </a:spcAft>
              <a:buNone/>
            </a:pPr>
            <a:r>
              <a:rPr b="0" i="0" lang="en-US" sz="800" u="none" strike="noStrike">
                <a:solidFill>
                  <a:schemeClr val="dk1"/>
                </a:solidFill>
                <a:latin typeface="Arimo"/>
                <a:ea typeface="Arimo"/>
                <a:cs typeface="Arimo"/>
                <a:sym typeface="Arimo"/>
              </a:rPr>
              <a:t>exerum que perferupta eictatquo volupti</a:t>
            </a:r>
            <a:endParaRPr/>
          </a:p>
        </p:txBody>
      </p:sp>
      <p:grpSp>
        <p:nvGrpSpPr>
          <p:cNvPr id="697" name="Google Shape;697;p35"/>
          <p:cNvGrpSpPr/>
          <p:nvPr/>
        </p:nvGrpSpPr>
        <p:grpSpPr>
          <a:xfrm>
            <a:off x="7733555" y="4405959"/>
            <a:ext cx="3697287" cy="714365"/>
            <a:chOff x="1462287" y="5003019"/>
            <a:chExt cx="3697287" cy="714365"/>
          </a:xfrm>
        </p:grpSpPr>
        <p:sp>
          <p:nvSpPr>
            <p:cNvPr id="698" name="Google Shape;698;p35"/>
            <p:cNvSpPr txBox="1"/>
            <p:nvPr/>
          </p:nvSpPr>
          <p:spPr>
            <a:xfrm>
              <a:off x="1467921" y="5075536"/>
              <a:ext cx="519828" cy="259045"/>
            </a:xfrm>
            <a:prstGeom prst="rect">
              <a:avLst/>
            </a:prstGeom>
            <a:noFill/>
            <a:ln>
              <a:noFill/>
            </a:ln>
          </p:spPr>
          <p:txBody>
            <a:bodyPr anchorCtr="0" anchor="t" bIns="45700" lIns="91425" spcFirstLastPara="1" rIns="91425" wrap="square" tIns="45700">
              <a:spAutoFit/>
            </a:bodyPr>
            <a:lstStyle/>
            <a:p>
              <a:pPr indent="0" lvl="0" marL="0" marR="0" rtl="0" algn="l">
                <a:lnSpc>
                  <a:spcPct val="144444"/>
                </a:lnSpc>
                <a:spcBef>
                  <a:spcPts val="0"/>
                </a:spcBef>
                <a:spcAft>
                  <a:spcPts val="0"/>
                </a:spcAft>
                <a:buNone/>
              </a:pPr>
              <a:r>
                <a:rPr b="1" i="0" lang="en-US" sz="900" u="none" strike="noStrike">
                  <a:solidFill>
                    <a:schemeClr val="dk1"/>
                  </a:solidFill>
                  <a:latin typeface="Poppins Medium"/>
                  <a:ea typeface="Poppins Medium"/>
                  <a:cs typeface="Poppins Medium"/>
                  <a:sym typeface="Poppins Medium"/>
                </a:rPr>
                <a:t>CASE</a:t>
              </a:r>
              <a:endParaRPr/>
            </a:p>
          </p:txBody>
        </p:sp>
        <p:sp>
          <p:nvSpPr>
            <p:cNvPr id="699" name="Google Shape;699;p35"/>
            <p:cNvSpPr txBox="1"/>
            <p:nvPr/>
          </p:nvSpPr>
          <p:spPr>
            <a:xfrm>
              <a:off x="1462287" y="5429933"/>
              <a:ext cx="699575" cy="259045"/>
            </a:xfrm>
            <a:prstGeom prst="rect">
              <a:avLst/>
            </a:prstGeom>
            <a:noFill/>
            <a:ln>
              <a:noFill/>
            </a:ln>
          </p:spPr>
          <p:txBody>
            <a:bodyPr anchorCtr="0" anchor="t" bIns="45700" lIns="91425" spcFirstLastPara="1" rIns="91425" wrap="square" tIns="45700">
              <a:spAutoFit/>
            </a:bodyPr>
            <a:lstStyle/>
            <a:p>
              <a:pPr indent="0" lvl="0" marL="0" marR="0" rtl="0" algn="l">
                <a:lnSpc>
                  <a:spcPct val="144444"/>
                </a:lnSpc>
                <a:spcBef>
                  <a:spcPts val="0"/>
                </a:spcBef>
                <a:spcAft>
                  <a:spcPts val="0"/>
                </a:spcAft>
                <a:buNone/>
              </a:pPr>
              <a:r>
                <a:rPr b="1" i="0" lang="en-US" sz="900" u="none" strike="noStrike">
                  <a:solidFill>
                    <a:schemeClr val="dk1"/>
                  </a:solidFill>
                  <a:latin typeface="Poppins Medium"/>
                  <a:ea typeface="Poppins Medium"/>
                  <a:cs typeface="Poppins Medium"/>
                  <a:sym typeface="Poppins Medium"/>
                </a:rPr>
                <a:t>STUDY</a:t>
              </a:r>
              <a:endParaRPr/>
            </a:p>
          </p:txBody>
        </p:sp>
        <p:sp>
          <p:nvSpPr>
            <p:cNvPr id="700" name="Google Shape;700;p35"/>
            <p:cNvSpPr txBox="1"/>
            <p:nvPr/>
          </p:nvSpPr>
          <p:spPr>
            <a:xfrm>
              <a:off x="2658900" y="5066887"/>
              <a:ext cx="657941" cy="259045"/>
            </a:xfrm>
            <a:prstGeom prst="rect">
              <a:avLst/>
            </a:prstGeom>
            <a:noFill/>
            <a:ln>
              <a:noFill/>
            </a:ln>
          </p:spPr>
          <p:txBody>
            <a:bodyPr anchorCtr="0" anchor="t" bIns="45700" lIns="91425" spcFirstLastPara="1" rIns="91425" wrap="square" tIns="45700">
              <a:spAutoFit/>
            </a:bodyPr>
            <a:lstStyle/>
            <a:p>
              <a:pPr indent="0" lvl="0" marL="0" marR="0" rtl="0" algn="l">
                <a:lnSpc>
                  <a:spcPct val="144444"/>
                </a:lnSpc>
                <a:spcBef>
                  <a:spcPts val="0"/>
                </a:spcBef>
                <a:spcAft>
                  <a:spcPts val="0"/>
                </a:spcAft>
                <a:buNone/>
              </a:pPr>
              <a:r>
                <a:rPr b="1" i="0" lang="en-US" sz="900" u="none" strike="noStrike">
                  <a:solidFill>
                    <a:schemeClr val="dk1"/>
                  </a:solidFill>
                  <a:latin typeface="Poppins Medium"/>
                  <a:ea typeface="Poppins Medium"/>
                  <a:cs typeface="Poppins Medium"/>
                  <a:sym typeface="Poppins Medium"/>
                </a:rPr>
                <a:t>00.000</a:t>
              </a:r>
              <a:endParaRPr/>
            </a:p>
          </p:txBody>
        </p:sp>
        <p:sp>
          <p:nvSpPr>
            <p:cNvPr id="701" name="Google Shape;701;p35"/>
            <p:cNvSpPr txBox="1"/>
            <p:nvPr/>
          </p:nvSpPr>
          <p:spPr>
            <a:xfrm>
              <a:off x="3786814" y="5068433"/>
              <a:ext cx="1099356" cy="259045"/>
            </a:xfrm>
            <a:prstGeom prst="rect">
              <a:avLst/>
            </a:prstGeom>
            <a:noFill/>
            <a:ln>
              <a:noFill/>
            </a:ln>
          </p:spPr>
          <p:txBody>
            <a:bodyPr anchorCtr="0" anchor="t" bIns="45700" lIns="91425" spcFirstLastPara="1" rIns="91425" wrap="square" tIns="45700">
              <a:spAutoFit/>
            </a:bodyPr>
            <a:lstStyle/>
            <a:p>
              <a:pPr indent="0" lvl="0" marL="0" marR="0" rtl="0" algn="r">
                <a:lnSpc>
                  <a:spcPct val="144444"/>
                </a:lnSpc>
                <a:spcBef>
                  <a:spcPts val="0"/>
                </a:spcBef>
                <a:spcAft>
                  <a:spcPts val="0"/>
                </a:spcAft>
                <a:buNone/>
              </a:pPr>
              <a:r>
                <a:rPr b="1" i="0" lang="en-US" sz="900" u="none" strike="noStrike">
                  <a:solidFill>
                    <a:schemeClr val="dk1"/>
                  </a:solidFill>
                  <a:latin typeface="Poppins Medium"/>
                  <a:ea typeface="Poppins Medium"/>
                  <a:cs typeface="Poppins Medium"/>
                  <a:sym typeface="Poppins Medium"/>
                </a:rPr>
                <a:t>JAN 1 25</a:t>
              </a:r>
              <a:endParaRPr/>
            </a:p>
          </p:txBody>
        </p:sp>
        <p:sp>
          <p:nvSpPr>
            <p:cNvPr id="702" name="Google Shape;702;p35"/>
            <p:cNvSpPr txBox="1"/>
            <p:nvPr/>
          </p:nvSpPr>
          <p:spPr>
            <a:xfrm>
              <a:off x="2646200" y="5424077"/>
              <a:ext cx="657941" cy="259045"/>
            </a:xfrm>
            <a:prstGeom prst="rect">
              <a:avLst/>
            </a:prstGeom>
            <a:noFill/>
            <a:ln>
              <a:noFill/>
            </a:ln>
          </p:spPr>
          <p:txBody>
            <a:bodyPr anchorCtr="0" anchor="t" bIns="45700" lIns="91425" spcFirstLastPara="1" rIns="91425" wrap="square" tIns="45700">
              <a:spAutoFit/>
            </a:bodyPr>
            <a:lstStyle/>
            <a:p>
              <a:pPr indent="0" lvl="0" marL="0" marR="0" rtl="0" algn="l">
                <a:lnSpc>
                  <a:spcPct val="144444"/>
                </a:lnSpc>
                <a:spcBef>
                  <a:spcPts val="0"/>
                </a:spcBef>
                <a:spcAft>
                  <a:spcPts val="0"/>
                </a:spcAft>
                <a:buNone/>
              </a:pPr>
              <a:r>
                <a:rPr b="1" i="0" lang="en-US" sz="900" u="none" strike="noStrike">
                  <a:solidFill>
                    <a:schemeClr val="dk1"/>
                  </a:solidFill>
                  <a:latin typeface="Poppins Medium"/>
                  <a:ea typeface="Poppins Medium"/>
                  <a:cs typeface="Poppins Medium"/>
                  <a:sym typeface="Poppins Medium"/>
                </a:rPr>
                <a:t>00.000</a:t>
              </a:r>
              <a:endParaRPr/>
            </a:p>
          </p:txBody>
        </p:sp>
        <p:sp>
          <p:nvSpPr>
            <p:cNvPr id="703" name="Google Shape;703;p35"/>
            <p:cNvSpPr txBox="1"/>
            <p:nvPr/>
          </p:nvSpPr>
          <p:spPr>
            <a:xfrm>
              <a:off x="3956335" y="5421617"/>
              <a:ext cx="929835" cy="259045"/>
            </a:xfrm>
            <a:prstGeom prst="rect">
              <a:avLst/>
            </a:prstGeom>
            <a:noFill/>
            <a:ln>
              <a:noFill/>
            </a:ln>
          </p:spPr>
          <p:txBody>
            <a:bodyPr anchorCtr="0" anchor="t" bIns="45700" lIns="91425" spcFirstLastPara="1" rIns="91425" wrap="square" tIns="45700">
              <a:spAutoFit/>
            </a:bodyPr>
            <a:lstStyle/>
            <a:p>
              <a:pPr indent="0" lvl="0" marL="0" marR="0" rtl="0" algn="r">
                <a:lnSpc>
                  <a:spcPct val="144444"/>
                </a:lnSpc>
                <a:spcBef>
                  <a:spcPts val="0"/>
                </a:spcBef>
                <a:spcAft>
                  <a:spcPts val="0"/>
                </a:spcAft>
                <a:buNone/>
              </a:pPr>
              <a:r>
                <a:rPr b="1" i="0" lang="en-US" sz="900" u="none" strike="noStrike">
                  <a:solidFill>
                    <a:schemeClr val="dk1"/>
                  </a:solidFill>
                  <a:latin typeface="Poppins Medium"/>
                  <a:ea typeface="Poppins Medium"/>
                  <a:cs typeface="Poppins Medium"/>
                  <a:sym typeface="Poppins Medium"/>
                </a:rPr>
                <a:t>DEC 12 25</a:t>
              </a:r>
              <a:endParaRPr/>
            </a:p>
          </p:txBody>
        </p:sp>
        <p:cxnSp>
          <p:nvCxnSpPr>
            <p:cNvPr id="704" name="Google Shape;704;p35"/>
            <p:cNvCxnSpPr/>
            <p:nvPr/>
          </p:nvCxnSpPr>
          <p:spPr>
            <a:xfrm>
              <a:off x="1535311" y="5003019"/>
              <a:ext cx="3624263" cy="0"/>
            </a:xfrm>
            <a:prstGeom prst="straightConnector1">
              <a:avLst/>
            </a:prstGeom>
            <a:noFill/>
            <a:ln cap="flat" cmpd="sng" w="9525">
              <a:solidFill>
                <a:schemeClr val="lt1">
                  <a:alpha val="14901"/>
                </a:schemeClr>
              </a:solidFill>
              <a:prstDash val="solid"/>
              <a:miter lim="800000"/>
              <a:headEnd len="sm" w="sm" type="none"/>
              <a:tailEnd len="sm" w="sm" type="none"/>
            </a:ln>
          </p:spPr>
        </p:cxnSp>
        <p:cxnSp>
          <p:nvCxnSpPr>
            <p:cNvPr id="705" name="Google Shape;705;p35"/>
            <p:cNvCxnSpPr/>
            <p:nvPr/>
          </p:nvCxnSpPr>
          <p:spPr>
            <a:xfrm>
              <a:off x="1535311" y="5360204"/>
              <a:ext cx="3624263" cy="0"/>
            </a:xfrm>
            <a:prstGeom prst="straightConnector1">
              <a:avLst/>
            </a:prstGeom>
            <a:noFill/>
            <a:ln cap="flat" cmpd="sng" w="9525">
              <a:solidFill>
                <a:schemeClr val="lt1">
                  <a:alpha val="14901"/>
                </a:schemeClr>
              </a:solidFill>
              <a:prstDash val="solid"/>
              <a:miter lim="800000"/>
              <a:headEnd len="sm" w="sm" type="none"/>
              <a:tailEnd len="sm" w="sm" type="none"/>
            </a:ln>
          </p:spPr>
        </p:cxnSp>
        <p:cxnSp>
          <p:nvCxnSpPr>
            <p:cNvPr id="706" name="Google Shape;706;p35"/>
            <p:cNvCxnSpPr/>
            <p:nvPr/>
          </p:nvCxnSpPr>
          <p:spPr>
            <a:xfrm>
              <a:off x="1535311" y="5717384"/>
              <a:ext cx="3624263" cy="0"/>
            </a:xfrm>
            <a:prstGeom prst="straightConnector1">
              <a:avLst/>
            </a:prstGeom>
            <a:noFill/>
            <a:ln cap="flat" cmpd="sng" w="9525">
              <a:solidFill>
                <a:schemeClr val="lt1">
                  <a:alpha val="14901"/>
                </a:schemeClr>
              </a:solidFill>
              <a:prstDash val="solid"/>
              <a:miter lim="800000"/>
              <a:headEnd len="sm" w="sm" type="none"/>
              <a:tailEnd len="sm" w="sm" type="none"/>
            </a:ln>
          </p:spPr>
        </p:cxnSp>
      </p:grpSp>
      <p:sp>
        <p:nvSpPr>
          <p:cNvPr id="707" name="Google Shape;707;p35"/>
          <p:cNvSpPr txBox="1"/>
          <p:nvPr/>
        </p:nvSpPr>
        <p:spPr>
          <a:xfrm>
            <a:off x="7698339" y="5358912"/>
            <a:ext cx="1475702" cy="340093"/>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b="0" i="0" lang="en-US" sz="800" u="none" strike="noStrike">
                <a:solidFill>
                  <a:schemeClr val="dk1"/>
                </a:solidFill>
                <a:latin typeface="Arimo"/>
                <a:ea typeface="Arimo"/>
                <a:cs typeface="Arimo"/>
                <a:sym typeface="Arimo"/>
              </a:rPr>
              <a:t>Proposal</a:t>
            </a:r>
            <a:endParaRPr/>
          </a:p>
          <a:p>
            <a:pPr indent="0" lvl="0" marL="0" marR="0" rtl="0" algn="l">
              <a:lnSpc>
                <a:spcPct val="125000"/>
              </a:lnSpc>
              <a:spcBef>
                <a:spcPts val="0"/>
              </a:spcBef>
              <a:spcAft>
                <a:spcPts val="0"/>
              </a:spcAft>
              <a:buNone/>
            </a:pPr>
            <a:r>
              <a:rPr b="0" i="0" lang="en-US" sz="800" u="none" strike="noStrike">
                <a:solidFill>
                  <a:schemeClr val="dk1"/>
                </a:solidFill>
                <a:latin typeface="Arimo"/>
                <a:ea typeface="Arimo"/>
                <a:cs typeface="Arimo"/>
                <a:sym typeface="Arimo"/>
              </a:rPr>
              <a:t>Case Study Idea</a:t>
            </a:r>
            <a:endParaRPr sz="800">
              <a:solidFill>
                <a:schemeClr val="dk1"/>
              </a:solidFill>
              <a:latin typeface="Arimo"/>
              <a:ea typeface="Arimo"/>
              <a:cs typeface="Arimo"/>
              <a:sym typeface="Arimo"/>
            </a:endParaRPr>
          </a:p>
        </p:txBody>
      </p:sp>
      <p:sp>
        <p:nvSpPr>
          <p:cNvPr id="708" name="Google Shape;708;p35"/>
          <p:cNvSpPr txBox="1"/>
          <p:nvPr/>
        </p:nvSpPr>
        <p:spPr>
          <a:xfrm>
            <a:off x="7692250" y="2122276"/>
            <a:ext cx="1397566" cy="440505"/>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Poppins Medium"/>
                <a:ea typeface="Poppins Medium"/>
                <a:cs typeface="Poppins Medium"/>
                <a:sym typeface="Poppins Medium"/>
              </a:rPr>
              <a:t>A New York State Initiative or A Division of (Agency Name) </a:t>
            </a:r>
            <a:endParaRPr sz="800">
              <a:solidFill>
                <a:schemeClr val="dk1"/>
              </a:solidFill>
              <a:latin typeface="Poppins Medium"/>
              <a:ea typeface="Poppins Medium"/>
              <a:cs typeface="Poppins Medium"/>
              <a:sym typeface="Poppins Medium"/>
            </a:endParaRPr>
          </a:p>
        </p:txBody>
      </p:sp>
      <p:sp>
        <p:nvSpPr>
          <p:cNvPr id="709" name="Google Shape;709;p35"/>
          <p:cNvSpPr/>
          <p:nvPr/>
        </p:nvSpPr>
        <p:spPr>
          <a:xfrm>
            <a:off x="284471" y="4662836"/>
            <a:ext cx="1477423" cy="1477423"/>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latin typeface="Calibri"/>
              <a:ea typeface="Calibri"/>
              <a:cs typeface="Calibri"/>
              <a:sym typeface="Calibri"/>
            </a:endParaRPr>
          </a:p>
        </p:txBody>
      </p:sp>
      <p:sp>
        <p:nvSpPr>
          <p:cNvPr id="710" name="Google Shape;710;p35"/>
          <p:cNvSpPr/>
          <p:nvPr/>
        </p:nvSpPr>
        <p:spPr>
          <a:xfrm>
            <a:off x="1045133" y="4662836"/>
            <a:ext cx="1477423" cy="1477423"/>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latin typeface="Calibri"/>
              <a:ea typeface="Calibri"/>
              <a:cs typeface="Calibri"/>
              <a:sym typeface="Calibri"/>
            </a:endParaRPr>
          </a:p>
        </p:txBody>
      </p:sp>
      <p:sp>
        <p:nvSpPr>
          <p:cNvPr id="711" name="Google Shape;711;p35"/>
          <p:cNvSpPr/>
          <p:nvPr>
            <p:ph idx="2" type="pic"/>
          </p:nvPr>
        </p:nvSpPr>
        <p:spPr>
          <a:xfrm>
            <a:off x="2793304" y="4662837"/>
            <a:ext cx="2549979" cy="1477429"/>
          </a:xfrm>
          <a:prstGeom prst="rect">
            <a:avLst/>
          </a:prstGeom>
          <a:noFill/>
          <a:ln>
            <a:noFill/>
          </a:ln>
        </p:spPr>
      </p:sp>
      <p:sp>
        <p:nvSpPr>
          <p:cNvPr id="712" name="Google Shape;712;p35"/>
          <p:cNvSpPr txBox="1"/>
          <p:nvPr/>
        </p:nvSpPr>
        <p:spPr>
          <a:xfrm>
            <a:off x="10887386"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Template</a:t>
            </a:r>
            <a:endParaRPr/>
          </a:p>
        </p:txBody>
      </p:sp>
      <p:sp>
        <p:nvSpPr>
          <p:cNvPr id="713" name="Google Shape;713;p35"/>
          <p:cNvSpPr txBox="1"/>
          <p:nvPr/>
        </p:nvSpPr>
        <p:spPr>
          <a:xfrm>
            <a:off x="8444792"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
                <a:solidFill>
                  <a:schemeClr val="dk1"/>
                </a:solidFill>
                <a:latin typeface="Poppins Medium"/>
                <a:ea typeface="Poppins Medium"/>
                <a:cs typeface="Poppins Medium"/>
                <a:sym typeface="Poppins Medium"/>
              </a:rPr>
              <a:t>Brand Proposal</a:t>
            </a:r>
            <a:endParaRPr/>
          </a:p>
        </p:txBody>
      </p:sp>
      <p:sp>
        <p:nvSpPr>
          <p:cNvPr id="714" name="Google Shape;714;p35"/>
          <p:cNvSpPr txBox="1"/>
          <p:nvPr/>
        </p:nvSpPr>
        <p:spPr>
          <a:xfrm>
            <a:off x="6002199"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State</a:t>
            </a:r>
            <a:endParaRPr/>
          </a:p>
        </p:txBody>
      </p:sp>
      <p:cxnSp>
        <p:nvCxnSpPr>
          <p:cNvPr id="715" name="Google Shape;715;p35"/>
          <p:cNvCxnSpPr/>
          <p:nvPr/>
        </p:nvCxnSpPr>
        <p:spPr>
          <a:xfrm>
            <a:off x="6096000" y="433247"/>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716" name="Google Shape;716;p35"/>
          <p:cNvCxnSpPr/>
          <p:nvPr/>
        </p:nvCxnSpPr>
        <p:spPr>
          <a:xfrm>
            <a:off x="284471" y="433247"/>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717" name="Google Shape;717;p35"/>
          <p:cNvSpPr txBox="1"/>
          <p:nvPr/>
        </p:nvSpPr>
        <p:spPr>
          <a:xfrm>
            <a:off x="194386" y="236853"/>
            <a:ext cx="22744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XPR for New York</a:t>
            </a:r>
            <a:endParaRPr/>
          </a:p>
        </p:txBody>
      </p:sp>
      <p:sp>
        <p:nvSpPr>
          <p:cNvPr id="718" name="Google Shape;718;p35"/>
          <p:cNvSpPr txBox="1"/>
          <p:nvPr/>
        </p:nvSpPr>
        <p:spPr>
          <a:xfrm>
            <a:off x="4166605" y="236853"/>
            <a:ext cx="127458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 Agencies ]</a:t>
            </a:r>
            <a:endParaRPr/>
          </a:p>
        </p:txBody>
      </p:sp>
      <p:sp>
        <p:nvSpPr>
          <p:cNvPr id="719" name="Google Shape;719;p35"/>
          <p:cNvSpPr txBox="1"/>
          <p:nvPr/>
        </p:nvSpPr>
        <p:spPr>
          <a:xfrm>
            <a:off x="6002199" y="511975"/>
            <a:ext cx="2166774" cy="444352"/>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Like design to be visually </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Powerful, intellectually elegant</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All timeless.</a:t>
            </a:r>
            <a:endParaRPr/>
          </a:p>
        </p:txBody>
      </p:sp>
      <p:grpSp>
        <p:nvGrpSpPr>
          <p:cNvPr id="720" name="Google Shape;720;p35"/>
          <p:cNvGrpSpPr/>
          <p:nvPr/>
        </p:nvGrpSpPr>
        <p:grpSpPr>
          <a:xfrm>
            <a:off x="4064195" y="1382114"/>
            <a:ext cx="1373897" cy="243178"/>
            <a:chOff x="4067296" y="1382114"/>
            <a:chExt cx="1373897" cy="243178"/>
          </a:xfrm>
        </p:grpSpPr>
        <p:sp>
          <p:nvSpPr>
            <p:cNvPr id="721" name="Google Shape;721;p35"/>
            <p:cNvSpPr txBox="1"/>
            <p:nvPr/>
          </p:nvSpPr>
          <p:spPr>
            <a:xfrm>
              <a:off x="4720881" y="1382114"/>
              <a:ext cx="72031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2025</a:t>
              </a:r>
              <a:endParaRPr/>
            </a:p>
          </p:txBody>
        </p:sp>
        <p:sp>
          <p:nvSpPr>
            <p:cNvPr id="722" name="Google Shape;722;p35"/>
            <p:cNvSpPr/>
            <p:nvPr/>
          </p:nvSpPr>
          <p:spPr>
            <a:xfrm>
              <a:off x="4816230" y="1395742"/>
              <a:ext cx="527295" cy="206181"/>
            </a:xfrm>
            <a:prstGeom prst="roundRect">
              <a:avLst>
                <a:gd fmla="val 26316" name="adj"/>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23" name="Google Shape;723;p35"/>
            <p:cNvSpPr/>
            <p:nvPr/>
          </p:nvSpPr>
          <p:spPr>
            <a:xfrm>
              <a:off x="458109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24" name="Google Shape;724;p35"/>
            <p:cNvSpPr/>
            <p:nvPr/>
          </p:nvSpPr>
          <p:spPr>
            <a:xfrm>
              <a:off x="434596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25" name="Google Shape;725;p35"/>
            <p:cNvSpPr/>
            <p:nvPr/>
          </p:nvSpPr>
          <p:spPr>
            <a:xfrm>
              <a:off x="411083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26" name="Google Shape;726;p35"/>
            <p:cNvSpPr txBox="1"/>
            <p:nvPr/>
          </p:nvSpPr>
          <p:spPr>
            <a:xfrm>
              <a:off x="4067296" y="1383649"/>
              <a:ext cx="303168"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B</a:t>
              </a:r>
              <a:endParaRPr/>
            </a:p>
          </p:txBody>
        </p:sp>
        <p:sp>
          <p:nvSpPr>
            <p:cNvPr id="727" name="Google Shape;727;p35"/>
            <p:cNvSpPr txBox="1"/>
            <p:nvPr/>
          </p:nvSpPr>
          <p:spPr>
            <a:xfrm>
              <a:off x="4269164"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G</a:t>
              </a:r>
              <a:endParaRPr/>
            </a:p>
          </p:txBody>
        </p:sp>
        <p:sp>
          <p:nvSpPr>
            <p:cNvPr id="728" name="Google Shape;728;p35"/>
            <p:cNvSpPr txBox="1"/>
            <p:nvPr/>
          </p:nvSpPr>
          <p:spPr>
            <a:xfrm>
              <a:off x="4504294"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T</a:t>
              </a:r>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2" name="Shape 732"/>
        <p:cNvGrpSpPr/>
        <p:nvPr/>
      </p:nvGrpSpPr>
      <p:grpSpPr>
        <a:xfrm>
          <a:off x="0" y="0"/>
          <a:ext cx="0" cy="0"/>
          <a:chOff x="0" y="0"/>
          <a:chExt cx="0" cy="0"/>
        </a:xfrm>
      </p:grpSpPr>
      <p:sp>
        <p:nvSpPr>
          <p:cNvPr id="733" name="Google Shape;733;p36"/>
          <p:cNvSpPr/>
          <p:nvPr/>
        </p:nvSpPr>
        <p:spPr>
          <a:xfrm>
            <a:off x="0" y="0"/>
            <a:ext cx="12192000" cy="6858006"/>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34" name="Google Shape;734;p36"/>
          <p:cNvSpPr/>
          <p:nvPr/>
        </p:nvSpPr>
        <p:spPr>
          <a:xfrm>
            <a:off x="0" y="-3"/>
            <a:ext cx="12192000" cy="6858006"/>
          </a:xfrm>
          <a:prstGeom prst="rect">
            <a:avLst/>
          </a:prstGeom>
          <a:blipFill rotWithShape="1">
            <a:blip r:embed="rId3">
              <a:alphaModFix amt="3000"/>
            </a:blip>
            <a:tile algn="tl" flip="none" tx="0" sx="100000" ty="0" sy="10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35" name="Google Shape;735;p36"/>
          <p:cNvSpPr txBox="1"/>
          <p:nvPr/>
        </p:nvSpPr>
        <p:spPr>
          <a:xfrm>
            <a:off x="-2865863" y="-2598234"/>
            <a:ext cx="18473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6" name="Google Shape;736;p36"/>
          <p:cNvSpPr txBox="1"/>
          <p:nvPr/>
        </p:nvSpPr>
        <p:spPr>
          <a:xfrm>
            <a:off x="194387" y="2064504"/>
            <a:ext cx="191565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Poppins Medium"/>
                <a:ea typeface="Poppins Medium"/>
                <a:cs typeface="Poppins Medium"/>
                <a:sym typeface="Poppins Medium"/>
              </a:rPr>
              <a:t>Project</a:t>
            </a:r>
            <a:endParaRPr/>
          </a:p>
        </p:txBody>
      </p:sp>
      <p:sp>
        <p:nvSpPr>
          <p:cNvPr id="737" name="Google Shape;737;p36"/>
          <p:cNvSpPr txBox="1"/>
          <p:nvPr/>
        </p:nvSpPr>
        <p:spPr>
          <a:xfrm>
            <a:off x="194386" y="2268363"/>
            <a:ext cx="2379163"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rgbClr val="7F7F7F"/>
                </a:solidFill>
                <a:latin typeface="Arimo"/>
                <a:ea typeface="Arimo"/>
                <a:cs typeface="Arimo"/>
                <a:sym typeface="Arimo"/>
              </a:rPr>
              <a:t>[ Special Slide for Proposal ] </a:t>
            </a:r>
            <a:endParaRPr/>
          </a:p>
        </p:txBody>
      </p:sp>
      <p:sp>
        <p:nvSpPr>
          <p:cNvPr id="738" name="Google Shape;738;p36"/>
          <p:cNvSpPr txBox="1"/>
          <p:nvPr/>
        </p:nvSpPr>
        <p:spPr>
          <a:xfrm>
            <a:off x="194386" y="2608144"/>
            <a:ext cx="3446400" cy="1323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Arimo"/>
                <a:ea typeface="Arimo"/>
                <a:cs typeface="Arimo"/>
                <a:sym typeface="Arimo"/>
              </a:rPr>
              <a:t>No agency, program or initiative will use or create its own logo with the following exceptions: NY State Lottery, MTA, ILNY, Start Up NY. These legacy logos will still be required to co-brand their materials and follow all other branding guidelines.</a:t>
            </a:r>
            <a:endParaRPr/>
          </a:p>
          <a:p>
            <a:pPr indent="0" lvl="0" marL="0" marR="0" rtl="0" algn="l">
              <a:lnSpc>
                <a:spcPct val="100000"/>
              </a:lnSpc>
              <a:spcBef>
                <a:spcPts val="0"/>
              </a:spcBef>
              <a:spcAft>
                <a:spcPts val="0"/>
              </a:spcAft>
              <a:buNone/>
            </a:pPr>
            <a:r>
              <a:t/>
            </a:r>
            <a:endParaRPr sz="800">
              <a:solidFill>
                <a:schemeClr val="dk1"/>
              </a:solidFill>
              <a:latin typeface="Arimo"/>
              <a:ea typeface="Arimo"/>
              <a:cs typeface="Arimo"/>
              <a:sym typeface="Arimo"/>
            </a:endParaRPr>
          </a:p>
          <a:p>
            <a:pPr indent="0" lvl="0" marL="0" marR="0" rtl="0" algn="l">
              <a:lnSpc>
                <a:spcPct val="100000"/>
              </a:lnSpc>
              <a:spcBef>
                <a:spcPts val="0"/>
              </a:spcBef>
              <a:spcAft>
                <a:spcPts val="0"/>
              </a:spcAft>
              <a:buNone/>
            </a:pPr>
            <a:r>
              <a:rPr lang="en-US" sz="800">
                <a:solidFill>
                  <a:schemeClr val="dk1"/>
                </a:solidFill>
                <a:latin typeface="Arimo"/>
                <a:ea typeface="Arimo"/>
                <a:cs typeface="Arimo"/>
                <a:sym typeface="Arimo"/>
              </a:rPr>
              <a:t>These guidelines 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endParaRPr/>
          </a:p>
        </p:txBody>
      </p:sp>
      <p:sp>
        <p:nvSpPr>
          <p:cNvPr id="739" name="Google Shape;739;p36"/>
          <p:cNvSpPr txBox="1"/>
          <p:nvPr/>
        </p:nvSpPr>
        <p:spPr>
          <a:xfrm>
            <a:off x="192934" y="3968239"/>
            <a:ext cx="1804833" cy="438582"/>
          </a:xfrm>
          <a:prstGeom prst="rect">
            <a:avLst/>
          </a:prstGeom>
          <a:noFill/>
          <a:ln>
            <a:noFill/>
          </a:ln>
        </p:spPr>
        <p:txBody>
          <a:bodyPr anchorCtr="0" anchor="t" bIns="45700" lIns="91425" spcFirstLastPara="1" rIns="91425" wrap="square" tIns="45700">
            <a:spAutoFit/>
          </a:bodyPr>
          <a:lstStyle/>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been the industry’s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standard and It PageMaker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including</a:t>
            </a:r>
            <a:endParaRPr sz="800">
              <a:solidFill>
                <a:schemeClr val="dk1"/>
              </a:solidFill>
              <a:latin typeface="Arimo"/>
              <a:ea typeface="Arimo"/>
              <a:cs typeface="Arimo"/>
              <a:sym typeface="Arimo"/>
            </a:endParaRPr>
          </a:p>
        </p:txBody>
      </p:sp>
      <p:sp>
        <p:nvSpPr>
          <p:cNvPr id="740" name="Google Shape;740;p36"/>
          <p:cNvSpPr txBox="1"/>
          <p:nvPr/>
        </p:nvSpPr>
        <p:spPr>
          <a:xfrm>
            <a:off x="194386" y="5161903"/>
            <a:ext cx="981344" cy="29751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Arimo"/>
                <a:ea typeface="Arimo"/>
                <a:cs typeface="Arimo"/>
                <a:sym typeface="Arimo"/>
              </a:rPr>
              <a:t>XPR VISUALLY</a:t>
            </a:r>
            <a:endParaRPr/>
          </a:p>
        </p:txBody>
      </p:sp>
      <p:sp>
        <p:nvSpPr>
          <p:cNvPr id="741" name="Google Shape;741;p36"/>
          <p:cNvSpPr txBox="1"/>
          <p:nvPr/>
        </p:nvSpPr>
        <p:spPr>
          <a:xfrm>
            <a:off x="6002199" y="2846085"/>
            <a:ext cx="1804833" cy="669414"/>
          </a:xfrm>
          <a:prstGeom prst="rect">
            <a:avLst/>
          </a:prstGeom>
          <a:noFill/>
          <a:ln>
            <a:noFill/>
          </a:ln>
        </p:spPr>
        <p:txBody>
          <a:bodyPr anchorCtr="0" anchor="t" bIns="45700" lIns="91425" spcFirstLastPara="1" rIns="91425" wrap="square" tIns="45700">
            <a:spAutoFit/>
          </a:bodyPr>
          <a:lstStyle/>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Printing and typesetting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industry. Lorem Ipsum has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been the industry’s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standard and It PageMaker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including</a:t>
            </a:r>
            <a:endParaRPr sz="800">
              <a:solidFill>
                <a:schemeClr val="dk1"/>
              </a:solidFill>
              <a:latin typeface="Arimo"/>
              <a:ea typeface="Arimo"/>
              <a:cs typeface="Arimo"/>
              <a:sym typeface="Arimo"/>
            </a:endParaRPr>
          </a:p>
        </p:txBody>
      </p:sp>
      <p:sp>
        <p:nvSpPr>
          <p:cNvPr id="742" name="Google Shape;742;p36"/>
          <p:cNvSpPr txBox="1"/>
          <p:nvPr/>
        </p:nvSpPr>
        <p:spPr>
          <a:xfrm>
            <a:off x="6002199" y="2064110"/>
            <a:ext cx="991633" cy="671338"/>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Poppins Medium"/>
                <a:ea typeface="Poppins Medium"/>
                <a:cs typeface="Poppins Medium"/>
                <a:sym typeface="Poppins Medium"/>
              </a:rPr>
              <a:t>A New York State Initiative or A Division of (Agency Name) </a:t>
            </a:r>
            <a:endParaRPr sz="800">
              <a:solidFill>
                <a:schemeClr val="dk1"/>
              </a:solidFill>
              <a:latin typeface="Poppins Medium"/>
              <a:ea typeface="Poppins Medium"/>
              <a:cs typeface="Poppins Medium"/>
              <a:sym typeface="Poppins Medium"/>
            </a:endParaRPr>
          </a:p>
        </p:txBody>
      </p:sp>
      <p:sp>
        <p:nvSpPr>
          <p:cNvPr id="743" name="Google Shape;743;p36"/>
          <p:cNvSpPr txBox="1"/>
          <p:nvPr/>
        </p:nvSpPr>
        <p:spPr>
          <a:xfrm>
            <a:off x="8205579" y="2846085"/>
            <a:ext cx="1804833" cy="438582"/>
          </a:xfrm>
          <a:prstGeom prst="rect">
            <a:avLst/>
          </a:prstGeom>
          <a:noFill/>
          <a:ln>
            <a:noFill/>
          </a:ln>
        </p:spPr>
        <p:txBody>
          <a:bodyPr anchorCtr="0" anchor="t" bIns="45700" lIns="91425" spcFirstLastPara="1" rIns="91425" wrap="square" tIns="45700">
            <a:spAutoFit/>
          </a:bodyPr>
          <a:lstStyle/>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Printing and typesetting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industry. Lorem Ipsum has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been the industry’s</a:t>
            </a:r>
            <a:endParaRPr sz="800">
              <a:solidFill>
                <a:schemeClr val="dk1"/>
              </a:solidFill>
              <a:latin typeface="Arimo"/>
              <a:ea typeface="Arimo"/>
              <a:cs typeface="Arimo"/>
              <a:sym typeface="Arimo"/>
            </a:endParaRPr>
          </a:p>
        </p:txBody>
      </p:sp>
      <p:sp>
        <p:nvSpPr>
          <p:cNvPr id="744" name="Google Shape;744;p36"/>
          <p:cNvSpPr txBox="1"/>
          <p:nvPr/>
        </p:nvSpPr>
        <p:spPr>
          <a:xfrm>
            <a:off x="8205579" y="2064110"/>
            <a:ext cx="991633" cy="671338"/>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Poppins Medium"/>
                <a:ea typeface="Poppins Medium"/>
                <a:cs typeface="Poppins Medium"/>
                <a:sym typeface="Poppins Medium"/>
              </a:rPr>
              <a:t>A New York State Initiative or A Division of (Agency Name) </a:t>
            </a:r>
            <a:endParaRPr sz="800">
              <a:solidFill>
                <a:schemeClr val="dk1"/>
              </a:solidFill>
              <a:latin typeface="Poppins Medium"/>
              <a:ea typeface="Poppins Medium"/>
              <a:cs typeface="Poppins Medium"/>
              <a:sym typeface="Poppins Medium"/>
            </a:endParaRPr>
          </a:p>
        </p:txBody>
      </p:sp>
      <p:sp>
        <p:nvSpPr>
          <p:cNvPr id="745" name="Google Shape;745;p36"/>
          <p:cNvSpPr txBox="1"/>
          <p:nvPr/>
        </p:nvSpPr>
        <p:spPr>
          <a:xfrm>
            <a:off x="6002200" y="4170715"/>
            <a:ext cx="1377834"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000">
                <a:solidFill>
                  <a:schemeClr val="dk1"/>
                </a:solidFill>
                <a:latin typeface="Playfair Display"/>
                <a:ea typeface="Playfair Display"/>
                <a:cs typeface="Playfair Display"/>
                <a:sym typeface="Playfair Display"/>
              </a:rPr>
              <a:t>10k</a:t>
            </a:r>
            <a:endParaRPr/>
          </a:p>
        </p:txBody>
      </p:sp>
      <p:sp>
        <p:nvSpPr>
          <p:cNvPr id="746" name="Google Shape;746;p36"/>
          <p:cNvSpPr txBox="1"/>
          <p:nvPr/>
        </p:nvSpPr>
        <p:spPr>
          <a:xfrm>
            <a:off x="6002200" y="4632661"/>
            <a:ext cx="2379163"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rgbClr val="7F7F7F"/>
                </a:solidFill>
                <a:latin typeface="Arimo"/>
                <a:ea typeface="Arimo"/>
                <a:cs typeface="Arimo"/>
                <a:sym typeface="Arimo"/>
              </a:rPr>
              <a:t>Brand Case Study</a:t>
            </a:r>
            <a:endParaRPr/>
          </a:p>
        </p:txBody>
      </p:sp>
      <p:sp>
        <p:nvSpPr>
          <p:cNvPr id="747" name="Google Shape;747;p36"/>
          <p:cNvSpPr txBox="1"/>
          <p:nvPr/>
        </p:nvSpPr>
        <p:spPr>
          <a:xfrm>
            <a:off x="6019954" y="4955725"/>
            <a:ext cx="1476392" cy="553998"/>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PROGRAM OR INITIATIVE WILL USE THE OTHER BRANDING GUIDELINES.</a:t>
            </a:r>
            <a:endParaRPr/>
          </a:p>
        </p:txBody>
      </p:sp>
      <p:sp>
        <p:nvSpPr>
          <p:cNvPr id="748" name="Google Shape;748;p36"/>
          <p:cNvSpPr txBox="1"/>
          <p:nvPr/>
        </p:nvSpPr>
        <p:spPr>
          <a:xfrm>
            <a:off x="8205579" y="4170715"/>
            <a:ext cx="1377834"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000">
                <a:solidFill>
                  <a:schemeClr val="dk1"/>
                </a:solidFill>
                <a:latin typeface="Playfair Display"/>
                <a:ea typeface="Playfair Display"/>
                <a:cs typeface="Playfair Display"/>
                <a:sym typeface="Playfair Display"/>
              </a:rPr>
              <a:t>2m</a:t>
            </a:r>
            <a:endParaRPr/>
          </a:p>
        </p:txBody>
      </p:sp>
      <p:sp>
        <p:nvSpPr>
          <p:cNvPr id="749" name="Google Shape;749;p36"/>
          <p:cNvSpPr txBox="1"/>
          <p:nvPr/>
        </p:nvSpPr>
        <p:spPr>
          <a:xfrm>
            <a:off x="8205579" y="4632661"/>
            <a:ext cx="2379163"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rgbClr val="7F7F7F"/>
                </a:solidFill>
                <a:latin typeface="Arimo"/>
                <a:ea typeface="Arimo"/>
                <a:cs typeface="Arimo"/>
                <a:sym typeface="Arimo"/>
              </a:rPr>
              <a:t>Brand Case Study</a:t>
            </a:r>
            <a:endParaRPr/>
          </a:p>
        </p:txBody>
      </p:sp>
      <p:sp>
        <p:nvSpPr>
          <p:cNvPr id="750" name="Google Shape;750;p36"/>
          <p:cNvSpPr txBox="1"/>
          <p:nvPr/>
        </p:nvSpPr>
        <p:spPr>
          <a:xfrm>
            <a:off x="8205578" y="4955725"/>
            <a:ext cx="1519617" cy="553998"/>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PROGRAM OR WITH THE FOLLOWING OTHER BRANDING GUIDELINES.</a:t>
            </a:r>
            <a:endParaRPr/>
          </a:p>
        </p:txBody>
      </p:sp>
      <p:sp>
        <p:nvSpPr>
          <p:cNvPr id="751" name="Google Shape;751;p36"/>
          <p:cNvSpPr txBox="1"/>
          <p:nvPr/>
        </p:nvSpPr>
        <p:spPr>
          <a:xfrm>
            <a:off x="6002200" y="5671733"/>
            <a:ext cx="1582878" cy="553998"/>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Printing and typesetting </a:t>
            </a:r>
            <a:endParaRPr/>
          </a:p>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industry. Lorem Ipsum has </a:t>
            </a:r>
            <a:endParaRPr/>
          </a:p>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standard and It PageMaker </a:t>
            </a:r>
            <a:endParaRPr/>
          </a:p>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including</a:t>
            </a:r>
            <a:endParaRPr sz="800">
              <a:solidFill>
                <a:schemeClr val="dk1"/>
              </a:solidFill>
              <a:latin typeface="Arimo"/>
              <a:ea typeface="Arimo"/>
              <a:cs typeface="Arimo"/>
              <a:sym typeface="Arimo"/>
            </a:endParaRPr>
          </a:p>
        </p:txBody>
      </p:sp>
      <p:sp>
        <p:nvSpPr>
          <p:cNvPr id="752" name="Google Shape;752;p36"/>
          <p:cNvSpPr txBox="1"/>
          <p:nvPr/>
        </p:nvSpPr>
        <p:spPr>
          <a:xfrm>
            <a:off x="8205580" y="5671733"/>
            <a:ext cx="1582878" cy="438582"/>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Printing and typesetting </a:t>
            </a:r>
            <a:endParaRPr/>
          </a:p>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industry. Lorem Ipsum has </a:t>
            </a:r>
            <a:endParaRPr/>
          </a:p>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been the industry’s</a:t>
            </a:r>
            <a:endParaRPr sz="800">
              <a:solidFill>
                <a:schemeClr val="dk1"/>
              </a:solidFill>
              <a:latin typeface="Arimo"/>
              <a:ea typeface="Arimo"/>
              <a:cs typeface="Arimo"/>
              <a:sym typeface="Arimo"/>
            </a:endParaRPr>
          </a:p>
        </p:txBody>
      </p:sp>
      <p:sp>
        <p:nvSpPr>
          <p:cNvPr id="753" name="Google Shape;753;p36"/>
          <p:cNvSpPr txBox="1"/>
          <p:nvPr/>
        </p:nvSpPr>
        <p:spPr>
          <a:xfrm>
            <a:off x="257656" y="4199325"/>
            <a:ext cx="5059054" cy="2554545"/>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16000">
                <a:solidFill>
                  <a:schemeClr val="dk1"/>
                </a:solidFill>
                <a:latin typeface="Poppins Medium"/>
                <a:ea typeface="Poppins Medium"/>
                <a:cs typeface="Poppins Medium"/>
                <a:sym typeface="Poppins Medium"/>
              </a:rPr>
              <a:t>XPR</a:t>
            </a:r>
            <a:endParaRPr/>
          </a:p>
        </p:txBody>
      </p:sp>
      <p:sp>
        <p:nvSpPr>
          <p:cNvPr id="754" name="Google Shape;754;p36"/>
          <p:cNvSpPr txBox="1"/>
          <p:nvPr/>
        </p:nvSpPr>
        <p:spPr>
          <a:xfrm>
            <a:off x="194386" y="1342543"/>
            <a:ext cx="398299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Poppins Medium"/>
                <a:ea typeface="Poppins Medium"/>
                <a:cs typeface="Poppins Medium"/>
                <a:sym typeface="Poppins Medium"/>
              </a:rPr>
              <a:t>HOW WE WORK</a:t>
            </a:r>
            <a:endParaRPr/>
          </a:p>
        </p:txBody>
      </p:sp>
      <p:cxnSp>
        <p:nvCxnSpPr>
          <p:cNvPr id="755" name="Google Shape;755;p36"/>
          <p:cNvCxnSpPr/>
          <p:nvPr/>
        </p:nvCxnSpPr>
        <p:spPr>
          <a:xfrm>
            <a:off x="284471" y="1758805"/>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756" name="Google Shape;756;p36"/>
          <p:cNvCxnSpPr/>
          <p:nvPr/>
        </p:nvCxnSpPr>
        <p:spPr>
          <a:xfrm>
            <a:off x="6096000" y="1758805"/>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grpSp>
        <p:nvGrpSpPr>
          <p:cNvPr id="757" name="Google Shape;757;p36"/>
          <p:cNvGrpSpPr/>
          <p:nvPr/>
        </p:nvGrpSpPr>
        <p:grpSpPr>
          <a:xfrm>
            <a:off x="6002199" y="6475546"/>
            <a:ext cx="3168567" cy="215444"/>
            <a:chOff x="3346704" y="3321278"/>
            <a:chExt cx="3168567" cy="215444"/>
          </a:xfrm>
        </p:grpSpPr>
        <p:sp>
          <p:nvSpPr>
            <p:cNvPr id="758" name="Google Shape;758;p36"/>
            <p:cNvSpPr txBox="1"/>
            <p:nvPr/>
          </p:nvSpPr>
          <p:spPr>
            <a:xfrm>
              <a:off x="4356338"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STUDIO</a:t>
              </a:r>
              <a:endParaRPr/>
            </a:p>
          </p:txBody>
        </p:sp>
        <p:sp>
          <p:nvSpPr>
            <p:cNvPr id="759" name="Google Shape;759;p36"/>
            <p:cNvSpPr txBox="1"/>
            <p:nvPr/>
          </p:nvSpPr>
          <p:spPr>
            <a:xfrm>
              <a:off x="3346704"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XPR</a:t>
              </a:r>
              <a:endParaRPr/>
            </a:p>
          </p:txBody>
        </p:sp>
        <p:sp>
          <p:nvSpPr>
            <p:cNvPr id="760" name="Google Shape;760;p36"/>
            <p:cNvSpPr txBox="1"/>
            <p:nvPr/>
          </p:nvSpPr>
          <p:spPr>
            <a:xfrm>
              <a:off x="5399613"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@2025</a:t>
              </a:r>
              <a:endParaRPr/>
            </a:p>
          </p:txBody>
        </p:sp>
      </p:grpSp>
      <p:cxnSp>
        <p:nvCxnSpPr>
          <p:cNvPr id="761" name="Google Shape;761;p36"/>
          <p:cNvCxnSpPr/>
          <p:nvPr/>
        </p:nvCxnSpPr>
        <p:spPr>
          <a:xfrm>
            <a:off x="6096000" y="6424754"/>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762" name="Google Shape;762;p36"/>
          <p:cNvCxnSpPr/>
          <p:nvPr/>
        </p:nvCxnSpPr>
        <p:spPr>
          <a:xfrm>
            <a:off x="284471" y="6424754"/>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763" name="Google Shape;763;p36"/>
          <p:cNvCxnSpPr/>
          <p:nvPr/>
        </p:nvCxnSpPr>
        <p:spPr>
          <a:xfrm>
            <a:off x="6096000" y="4091780"/>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764" name="Google Shape;764;p36"/>
          <p:cNvSpPr txBox="1"/>
          <p:nvPr/>
        </p:nvSpPr>
        <p:spPr>
          <a:xfrm>
            <a:off x="10887386"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Template</a:t>
            </a:r>
            <a:endParaRPr/>
          </a:p>
        </p:txBody>
      </p:sp>
      <p:sp>
        <p:nvSpPr>
          <p:cNvPr id="765" name="Google Shape;765;p36"/>
          <p:cNvSpPr txBox="1"/>
          <p:nvPr/>
        </p:nvSpPr>
        <p:spPr>
          <a:xfrm>
            <a:off x="8444792"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
                <a:solidFill>
                  <a:schemeClr val="dk1"/>
                </a:solidFill>
                <a:latin typeface="Poppins Medium"/>
                <a:ea typeface="Poppins Medium"/>
                <a:cs typeface="Poppins Medium"/>
                <a:sym typeface="Poppins Medium"/>
              </a:rPr>
              <a:t>Brand Proposal</a:t>
            </a:r>
            <a:endParaRPr/>
          </a:p>
        </p:txBody>
      </p:sp>
      <p:sp>
        <p:nvSpPr>
          <p:cNvPr id="766" name="Google Shape;766;p36"/>
          <p:cNvSpPr txBox="1"/>
          <p:nvPr/>
        </p:nvSpPr>
        <p:spPr>
          <a:xfrm>
            <a:off x="6002199"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State</a:t>
            </a:r>
            <a:endParaRPr/>
          </a:p>
        </p:txBody>
      </p:sp>
      <p:cxnSp>
        <p:nvCxnSpPr>
          <p:cNvPr id="767" name="Google Shape;767;p36"/>
          <p:cNvCxnSpPr/>
          <p:nvPr/>
        </p:nvCxnSpPr>
        <p:spPr>
          <a:xfrm>
            <a:off x="6096000" y="433247"/>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768" name="Google Shape;768;p36"/>
          <p:cNvCxnSpPr/>
          <p:nvPr/>
        </p:nvCxnSpPr>
        <p:spPr>
          <a:xfrm>
            <a:off x="284471" y="433247"/>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769" name="Google Shape;769;p36"/>
          <p:cNvSpPr txBox="1"/>
          <p:nvPr/>
        </p:nvSpPr>
        <p:spPr>
          <a:xfrm>
            <a:off x="194386" y="236853"/>
            <a:ext cx="22744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XPR for New York</a:t>
            </a:r>
            <a:endParaRPr/>
          </a:p>
        </p:txBody>
      </p:sp>
      <p:sp>
        <p:nvSpPr>
          <p:cNvPr id="770" name="Google Shape;770;p36"/>
          <p:cNvSpPr txBox="1"/>
          <p:nvPr/>
        </p:nvSpPr>
        <p:spPr>
          <a:xfrm>
            <a:off x="4166605" y="236853"/>
            <a:ext cx="127458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 Agencies ]</a:t>
            </a:r>
            <a:endParaRPr/>
          </a:p>
        </p:txBody>
      </p:sp>
      <p:sp>
        <p:nvSpPr>
          <p:cNvPr id="771" name="Google Shape;771;p36"/>
          <p:cNvSpPr txBox="1"/>
          <p:nvPr/>
        </p:nvSpPr>
        <p:spPr>
          <a:xfrm>
            <a:off x="6002199" y="511975"/>
            <a:ext cx="2166774" cy="444352"/>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Like design to be visually </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Powerful, intellectually elegant</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All timeless.</a:t>
            </a:r>
            <a:endParaRPr/>
          </a:p>
        </p:txBody>
      </p:sp>
      <p:grpSp>
        <p:nvGrpSpPr>
          <p:cNvPr id="772" name="Google Shape;772;p36"/>
          <p:cNvGrpSpPr/>
          <p:nvPr/>
        </p:nvGrpSpPr>
        <p:grpSpPr>
          <a:xfrm>
            <a:off x="6050324" y="1382114"/>
            <a:ext cx="1373897" cy="243178"/>
            <a:chOff x="4067296" y="1382114"/>
            <a:chExt cx="1373897" cy="243178"/>
          </a:xfrm>
        </p:grpSpPr>
        <p:sp>
          <p:nvSpPr>
            <p:cNvPr id="773" name="Google Shape;773;p36"/>
            <p:cNvSpPr txBox="1"/>
            <p:nvPr/>
          </p:nvSpPr>
          <p:spPr>
            <a:xfrm>
              <a:off x="4720881" y="1382114"/>
              <a:ext cx="72031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2025</a:t>
              </a:r>
              <a:endParaRPr/>
            </a:p>
          </p:txBody>
        </p:sp>
        <p:sp>
          <p:nvSpPr>
            <p:cNvPr id="774" name="Google Shape;774;p36"/>
            <p:cNvSpPr/>
            <p:nvPr/>
          </p:nvSpPr>
          <p:spPr>
            <a:xfrm>
              <a:off x="4816230" y="1395742"/>
              <a:ext cx="527295" cy="206181"/>
            </a:xfrm>
            <a:prstGeom prst="roundRect">
              <a:avLst>
                <a:gd fmla="val 26316" name="adj"/>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75" name="Google Shape;775;p36"/>
            <p:cNvSpPr/>
            <p:nvPr/>
          </p:nvSpPr>
          <p:spPr>
            <a:xfrm>
              <a:off x="458109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76" name="Google Shape;776;p36"/>
            <p:cNvSpPr/>
            <p:nvPr/>
          </p:nvSpPr>
          <p:spPr>
            <a:xfrm>
              <a:off x="434596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77" name="Google Shape;777;p36"/>
            <p:cNvSpPr/>
            <p:nvPr/>
          </p:nvSpPr>
          <p:spPr>
            <a:xfrm>
              <a:off x="411083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78" name="Google Shape;778;p36"/>
            <p:cNvSpPr txBox="1"/>
            <p:nvPr/>
          </p:nvSpPr>
          <p:spPr>
            <a:xfrm>
              <a:off x="4067296" y="1383649"/>
              <a:ext cx="303168"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B</a:t>
              </a:r>
              <a:endParaRPr/>
            </a:p>
          </p:txBody>
        </p:sp>
        <p:sp>
          <p:nvSpPr>
            <p:cNvPr id="779" name="Google Shape;779;p36"/>
            <p:cNvSpPr txBox="1"/>
            <p:nvPr/>
          </p:nvSpPr>
          <p:spPr>
            <a:xfrm>
              <a:off x="4269164"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G</a:t>
              </a:r>
              <a:endParaRPr/>
            </a:p>
          </p:txBody>
        </p:sp>
        <p:sp>
          <p:nvSpPr>
            <p:cNvPr id="780" name="Google Shape;780;p36"/>
            <p:cNvSpPr txBox="1"/>
            <p:nvPr/>
          </p:nvSpPr>
          <p:spPr>
            <a:xfrm>
              <a:off x="4504294"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T</a:t>
              </a:r>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4" name="Shape 784"/>
        <p:cNvGrpSpPr/>
        <p:nvPr/>
      </p:nvGrpSpPr>
      <p:grpSpPr>
        <a:xfrm>
          <a:off x="0" y="0"/>
          <a:ext cx="0" cy="0"/>
          <a:chOff x="0" y="0"/>
          <a:chExt cx="0" cy="0"/>
        </a:xfrm>
      </p:grpSpPr>
      <p:sp>
        <p:nvSpPr>
          <p:cNvPr id="785" name="Google Shape;785;p37"/>
          <p:cNvSpPr/>
          <p:nvPr/>
        </p:nvSpPr>
        <p:spPr>
          <a:xfrm>
            <a:off x="0" y="0"/>
            <a:ext cx="12192000" cy="6858006"/>
          </a:xfrm>
          <a:prstGeom prst="rect">
            <a:avLst/>
          </a:prstGeom>
          <a:solidFill>
            <a:schemeClr val="accent4">
              <a:alpha val="5098"/>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86" name="Google Shape;786;p37"/>
          <p:cNvSpPr txBox="1"/>
          <p:nvPr/>
        </p:nvSpPr>
        <p:spPr>
          <a:xfrm>
            <a:off x="-2865863" y="-2598234"/>
            <a:ext cx="18473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87" name="Google Shape;787;p37"/>
          <p:cNvSpPr/>
          <p:nvPr/>
        </p:nvSpPr>
        <p:spPr>
          <a:xfrm>
            <a:off x="0" y="-3"/>
            <a:ext cx="12192000" cy="6858006"/>
          </a:xfrm>
          <a:prstGeom prst="rect">
            <a:avLst/>
          </a:prstGeom>
          <a:blipFill rotWithShape="1">
            <a:blip r:embed="rId3">
              <a:alphaModFix amt="5000"/>
            </a:blip>
            <a:tile algn="tl" flip="none" tx="0" sx="100000" ty="0" sy="10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88" name="Google Shape;788;p37"/>
          <p:cNvSpPr txBox="1"/>
          <p:nvPr/>
        </p:nvSpPr>
        <p:spPr>
          <a:xfrm>
            <a:off x="194386" y="2051804"/>
            <a:ext cx="191565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Poppins Medium"/>
                <a:ea typeface="Poppins Medium"/>
                <a:cs typeface="Poppins Medium"/>
                <a:sym typeface="Poppins Medium"/>
              </a:rPr>
              <a:t>Project</a:t>
            </a:r>
            <a:endParaRPr/>
          </a:p>
        </p:txBody>
      </p:sp>
      <p:sp>
        <p:nvSpPr>
          <p:cNvPr id="789" name="Google Shape;789;p37"/>
          <p:cNvSpPr txBox="1"/>
          <p:nvPr/>
        </p:nvSpPr>
        <p:spPr>
          <a:xfrm>
            <a:off x="194386" y="2268363"/>
            <a:ext cx="2379163"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rgbClr val="7F7F7F"/>
                </a:solidFill>
                <a:latin typeface="Arimo"/>
                <a:ea typeface="Arimo"/>
                <a:cs typeface="Arimo"/>
                <a:sym typeface="Arimo"/>
              </a:rPr>
              <a:t>[ Special Slide for Proposal ] </a:t>
            </a:r>
            <a:endParaRPr/>
          </a:p>
        </p:txBody>
      </p:sp>
      <p:sp>
        <p:nvSpPr>
          <p:cNvPr id="790" name="Google Shape;790;p37"/>
          <p:cNvSpPr txBox="1"/>
          <p:nvPr/>
        </p:nvSpPr>
        <p:spPr>
          <a:xfrm>
            <a:off x="194386" y="2608144"/>
            <a:ext cx="3446400" cy="1323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Arimo"/>
                <a:ea typeface="Arimo"/>
                <a:cs typeface="Arimo"/>
                <a:sym typeface="Arimo"/>
              </a:rPr>
              <a:t>No agency, program or initiative will use or create its own logo with the following exceptions: NY State Lottery, MTA, ILNY, Start Up NY. These legacy logos will still be required to co-brand their materials and follow all other branding guidelines.</a:t>
            </a:r>
            <a:endParaRPr/>
          </a:p>
          <a:p>
            <a:pPr indent="0" lvl="0" marL="0" marR="0" rtl="0" algn="l">
              <a:lnSpc>
                <a:spcPct val="100000"/>
              </a:lnSpc>
              <a:spcBef>
                <a:spcPts val="0"/>
              </a:spcBef>
              <a:spcAft>
                <a:spcPts val="0"/>
              </a:spcAft>
              <a:buNone/>
            </a:pPr>
            <a:r>
              <a:t/>
            </a:r>
            <a:endParaRPr sz="800">
              <a:solidFill>
                <a:schemeClr val="dk1"/>
              </a:solidFill>
              <a:latin typeface="Arimo"/>
              <a:ea typeface="Arimo"/>
              <a:cs typeface="Arimo"/>
              <a:sym typeface="Arimo"/>
            </a:endParaRPr>
          </a:p>
          <a:p>
            <a:pPr indent="0" lvl="0" marL="0" marR="0" rtl="0" algn="l">
              <a:lnSpc>
                <a:spcPct val="100000"/>
              </a:lnSpc>
              <a:spcBef>
                <a:spcPts val="0"/>
              </a:spcBef>
              <a:spcAft>
                <a:spcPts val="0"/>
              </a:spcAft>
              <a:buNone/>
            </a:pPr>
            <a:r>
              <a:rPr lang="en-US" sz="800">
                <a:solidFill>
                  <a:schemeClr val="dk1"/>
                </a:solidFill>
                <a:latin typeface="Arimo"/>
                <a:ea typeface="Arimo"/>
                <a:cs typeface="Arimo"/>
                <a:sym typeface="Arimo"/>
              </a:rPr>
              <a:t>These guidelines 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endParaRPr/>
          </a:p>
        </p:txBody>
      </p:sp>
      <p:sp>
        <p:nvSpPr>
          <p:cNvPr id="791" name="Google Shape;791;p37"/>
          <p:cNvSpPr txBox="1"/>
          <p:nvPr/>
        </p:nvSpPr>
        <p:spPr>
          <a:xfrm>
            <a:off x="194386" y="3968239"/>
            <a:ext cx="1804833" cy="438582"/>
          </a:xfrm>
          <a:prstGeom prst="rect">
            <a:avLst/>
          </a:prstGeom>
          <a:noFill/>
          <a:ln>
            <a:noFill/>
          </a:ln>
        </p:spPr>
        <p:txBody>
          <a:bodyPr anchorCtr="0" anchor="t" bIns="45700" lIns="91425" spcFirstLastPara="1" rIns="91425" wrap="square" tIns="45700">
            <a:spAutoFit/>
          </a:bodyPr>
          <a:lstStyle/>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been the industry’s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standard and It PageMaker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including</a:t>
            </a:r>
            <a:endParaRPr sz="800">
              <a:solidFill>
                <a:schemeClr val="dk1"/>
              </a:solidFill>
              <a:latin typeface="Arimo"/>
              <a:ea typeface="Arimo"/>
              <a:cs typeface="Arimo"/>
              <a:sym typeface="Arimo"/>
            </a:endParaRPr>
          </a:p>
        </p:txBody>
      </p:sp>
      <p:sp>
        <p:nvSpPr>
          <p:cNvPr id="792" name="Google Shape;792;p37"/>
          <p:cNvSpPr txBox="1"/>
          <p:nvPr/>
        </p:nvSpPr>
        <p:spPr>
          <a:xfrm>
            <a:off x="194386" y="4917133"/>
            <a:ext cx="1347857" cy="2462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000">
                <a:solidFill>
                  <a:schemeClr val="dk1"/>
                </a:solidFill>
                <a:latin typeface="Arimo"/>
                <a:ea typeface="Arimo"/>
                <a:cs typeface="Arimo"/>
                <a:sym typeface="Arimo"/>
              </a:rPr>
              <a:t>@Product One</a:t>
            </a:r>
            <a:endParaRPr/>
          </a:p>
        </p:txBody>
      </p:sp>
      <p:sp>
        <p:nvSpPr>
          <p:cNvPr id="793" name="Google Shape;793;p37"/>
          <p:cNvSpPr txBox="1"/>
          <p:nvPr/>
        </p:nvSpPr>
        <p:spPr>
          <a:xfrm>
            <a:off x="194387" y="5163353"/>
            <a:ext cx="1014701" cy="784830"/>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These guidelines are to individuals— the architecture retain their integrity. </a:t>
            </a:r>
            <a:endParaRPr/>
          </a:p>
        </p:txBody>
      </p:sp>
      <p:sp>
        <p:nvSpPr>
          <p:cNvPr id="794" name="Google Shape;794;p37"/>
          <p:cNvSpPr txBox="1"/>
          <p:nvPr/>
        </p:nvSpPr>
        <p:spPr>
          <a:xfrm>
            <a:off x="1756110" y="4917132"/>
            <a:ext cx="1347857" cy="2462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000">
                <a:solidFill>
                  <a:schemeClr val="dk1"/>
                </a:solidFill>
                <a:latin typeface="Arimo"/>
                <a:ea typeface="Arimo"/>
                <a:cs typeface="Arimo"/>
                <a:sym typeface="Arimo"/>
              </a:rPr>
              <a:t>@Product Two</a:t>
            </a:r>
            <a:endParaRPr/>
          </a:p>
        </p:txBody>
      </p:sp>
      <p:sp>
        <p:nvSpPr>
          <p:cNvPr id="795" name="Google Shape;795;p37"/>
          <p:cNvSpPr txBox="1"/>
          <p:nvPr/>
        </p:nvSpPr>
        <p:spPr>
          <a:xfrm>
            <a:off x="1756110" y="5163353"/>
            <a:ext cx="1138555" cy="669414"/>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No agency, initiative will use or create its own logo with the following</a:t>
            </a:r>
            <a:endParaRPr/>
          </a:p>
        </p:txBody>
      </p:sp>
      <p:sp>
        <p:nvSpPr>
          <p:cNvPr id="796" name="Google Shape;796;p37"/>
          <p:cNvSpPr txBox="1"/>
          <p:nvPr/>
        </p:nvSpPr>
        <p:spPr>
          <a:xfrm>
            <a:off x="3317833" y="4917132"/>
            <a:ext cx="1347857" cy="24622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000">
                <a:solidFill>
                  <a:schemeClr val="dk1"/>
                </a:solidFill>
                <a:latin typeface="Arimo"/>
                <a:ea typeface="Arimo"/>
                <a:cs typeface="Arimo"/>
                <a:sym typeface="Arimo"/>
              </a:rPr>
              <a:t>@Product Three</a:t>
            </a:r>
            <a:endParaRPr/>
          </a:p>
        </p:txBody>
      </p:sp>
      <p:sp>
        <p:nvSpPr>
          <p:cNvPr id="797" name="Google Shape;797;p37"/>
          <p:cNvSpPr txBox="1"/>
          <p:nvPr/>
        </p:nvSpPr>
        <p:spPr>
          <a:xfrm>
            <a:off x="3317833" y="5163353"/>
            <a:ext cx="1014701" cy="669414"/>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These guidelines are to individuals— the architecture integrity. </a:t>
            </a:r>
            <a:endParaRPr/>
          </a:p>
        </p:txBody>
      </p:sp>
      <p:sp>
        <p:nvSpPr>
          <p:cNvPr id="798" name="Google Shape;798;p37"/>
          <p:cNvSpPr txBox="1"/>
          <p:nvPr/>
        </p:nvSpPr>
        <p:spPr>
          <a:xfrm>
            <a:off x="194386" y="1329843"/>
            <a:ext cx="398299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Poppins Medium"/>
                <a:ea typeface="Poppins Medium"/>
                <a:cs typeface="Poppins Medium"/>
                <a:sym typeface="Poppins Medium"/>
              </a:rPr>
              <a:t>HOW WE WORK</a:t>
            </a:r>
            <a:endParaRPr/>
          </a:p>
        </p:txBody>
      </p:sp>
      <p:cxnSp>
        <p:nvCxnSpPr>
          <p:cNvPr id="799" name="Google Shape;799;p37"/>
          <p:cNvCxnSpPr/>
          <p:nvPr/>
        </p:nvCxnSpPr>
        <p:spPr>
          <a:xfrm>
            <a:off x="284471" y="1758805"/>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800" name="Google Shape;800;p37"/>
          <p:cNvCxnSpPr/>
          <p:nvPr/>
        </p:nvCxnSpPr>
        <p:spPr>
          <a:xfrm>
            <a:off x="6096000" y="1758805"/>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grpSp>
        <p:nvGrpSpPr>
          <p:cNvPr id="801" name="Google Shape;801;p37"/>
          <p:cNvGrpSpPr/>
          <p:nvPr/>
        </p:nvGrpSpPr>
        <p:grpSpPr>
          <a:xfrm>
            <a:off x="6002199" y="6462846"/>
            <a:ext cx="3168567" cy="215444"/>
            <a:chOff x="3346704" y="3321278"/>
            <a:chExt cx="3168567" cy="215444"/>
          </a:xfrm>
        </p:grpSpPr>
        <p:sp>
          <p:nvSpPr>
            <p:cNvPr id="802" name="Google Shape;802;p37"/>
            <p:cNvSpPr txBox="1"/>
            <p:nvPr/>
          </p:nvSpPr>
          <p:spPr>
            <a:xfrm>
              <a:off x="4356338"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STUDIO</a:t>
              </a:r>
              <a:endParaRPr/>
            </a:p>
          </p:txBody>
        </p:sp>
        <p:sp>
          <p:nvSpPr>
            <p:cNvPr id="803" name="Google Shape;803;p37"/>
            <p:cNvSpPr txBox="1"/>
            <p:nvPr/>
          </p:nvSpPr>
          <p:spPr>
            <a:xfrm>
              <a:off x="3346704"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XPR</a:t>
              </a:r>
              <a:endParaRPr/>
            </a:p>
          </p:txBody>
        </p:sp>
        <p:sp>
          <p:nvSpPr>
            <p:cNvPr id="804" name="Google Shape;804;p37"/>
            <p:cNvSpPr txBox="1"/>
            <p:nvPr/>
          </p:nvSpPr>
          <p:spPr>
            <a:xfrm>
              <a:off x="5399613"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@2025</a:t>
              </a:r>
              <a:endParaRPr/>
            </a:p>
          </p:txBody>
        </p:sp>
      </p:grpSp>
      <p:cxnSp>
        <p:nvCxnSpPr>
          <p:cNvPr id="805" name="Google Shape;805;p37"/>
          <p:cNvCxnSpPr/>
          <p:nvPr/>
        </p:nvCxnSpPr>
        <p:spPr>
          <a:xfrm>
            <a:off x="6096000" y="6424754"/>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806" name="Google Shape;806;p37"/>
          <p:cNvCxnSpPr/>
          <p:nvPr/>
        </p:nvCxnSpPr>
        <p:spPr>
          <a:xfrm>
            <a:off x="284471" y="6424754"/>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807" name="Google Shape;807;p37"/>
          <p:cNvCxnSpPr/>
          <p:nvPr/>
        </p:nvCxnSpPr>
        <p:spPr>
          <a:xfrm>
            <a:off x="284471" y="4693052"/>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808" name="Google Shape;808;p37"/>
          <p:cNvSpPr txBox="1"/>
          <p:nvPr/>
        </p:nvSpPr>
        <p:spPr>
          <a:xfrm>
            <a:off x="8467834" y="2096352"/>
            <a:ext cx="3439693" cy="1567096"/>
          </a:xfrm>
          <a:prstGeom prst="rect">
            <a:avLst/>
          </a:prstGeom>
          <a:noFill/>
          <a:ln>
            <a:noFill/>
          </a:ln>
        </p:spPr>
        <p:txBody>
          <a:bodyPr anchorCtr="0" anchor="t" bIns="45700" lIns="91425" spcFirstLastPara="1" rIns="91425" wrap="square" tIns="45700">
            <a:spAutoFit/>
          </a:bodyPr>
          <a:lstStyle/>
          <a:p>
            <a:pPr indent="0" lvl="0" marL="0" marR="0" rtl="0" algn="ctr">
              <a:lnSpc>
                <a:spcPct val="127777"/>
              </a:lnSpc>
              <a:spcBef>
                <a:spcPts val="0"/>
              </a:spcBef>
              <a:spcAft>
                <a:spcPts val="0"/>
              </a:spcAft>
              <a:buNone/>
            </a:pPr>
            <a:r>
              <a:rPr lang="en-US" sz="9000" u="none" strike="noStrike">
                <a:solidFill>
                  <a:schemeClr val="accent2"/>
                </a:solidFill>
                <a:latin typeface="Poppins Light"/>
                <a:ea typeface="Poppins Light"/>
                <a:cs typeface="Poppins Light"/>
                <a:sym typeface="Poppins Light"/>
              </a:rPr>
              <a:t>XPR</a:t>
            </a:r>
            <a:endParaRPr/>
          </a:p>
        </p:txBody>
      </p:sp>
      <p:grpSp>
        <p:nvGrpSpPr>
          <p:cNvPr id="809" name="Google Shape;809;p37"/>
          <p:cNvGrpSpPr/>
          <p:nvPr/>
        </p:nvGrpSpPr>
        <p:grpSpPr>
          <a:xfrm>
            <a:off x="8467835" y="3524698"/>
            <a:ext cx="3439693" cy="2271450"/>
            <a:chOff x="8317647" y="3524698"/>
            <a:chExt cx="3589882" cy="2271450"/>
          </a:xfrm>
        </p:grpSpPr>
        <p:cxnSp>
          <p:nvCxnSpPr>
            <p:cNvPr id="810" name="Google Shape;810;p37"/>
            <p:cNvCxnSpPr/>
            <p:nvPr/>
          </p:nvCxnSpPr>
          <p:spPr>
            <a:xfrm>
              <a:off x="8317647" y="3978988"/>
              <a:ext cx="3589882" cy="0"/>
            </a:xfrm>
            <a:prstGeom prst="straightConnector1">
              <a:avLst/>
            </a:prstGeom>
            <a:noFill/>
            <a:ln cap="flat" cmpd="sng" w="12700">
              <a:solidFill>
                <a:schemeClr val="dk1">
                  <a:alpha val="9803"/>
                </a:schemeClr>
              </a:solidFill>
              <a:prstDash val="solid"/>
              <a:miter lim="800000"/>
              <a:headEnd len="sm" w="sm" type="none"/>
              <a:tailEnd len="sm" w="sm" type="none"/>
            </a:ln>
          </p:spPr>
        </p:cxnSp>
        <p:cxnSp>
          <p:nvCxnSpPr>
            <p:cNvPr id="811" name="Google Shape;811;p37"/>
            <p:cNvCxnSpPr/>
            <p:nvPr/>
          </p:nvCxnSpPr>
          <p:spPr>
            <a:xfrm>
              <a:off x="8317647" y="4433278"/>
              <a:ext cx="3589882" cy="0"/>
            </a:xfrm>
            <a:prstGeom prst="straightConnector1">
              <a:avLst/>
            </a:prstGeom>
            <a:noFill/>
            <a:ln cap="flat" cmpd="sng" w="12700">
              <a:solidFill>
                <a:schemeClr val="dk1">
                  <a:alpha val="9803"/>
                </a:schemeClr>
              </a:solidFill>
              <a:prstDash val="solid"/>
              <a:miter lim="800000"/>
              <a:headEnd len="sm" w="sm" type="none"/>
              <a:tailEnd len="sm" w="sm" type="none"/>
            </a:ln>
          </p:spPr>
        </p:cxnSp>
        <p:cxnSp>
          <p:nvCxnSpPr>
            <p:cNvPr id="812" name="Google Shape;812;p37"/>
            <p:cNvCxnSpPr/>
            <p:nvPr/>
          </p:nvCxnSpPr>
          <p:spPr>
            <a:xfrm>
              <a:off x="8317647" y="4887568"/>
              <a:ext cx="3589882" cy="0"/>
            </a:xfrm>
            <a:prstGeom prst="straightConnector1">
              <a:avLst/>
            </a:prstGeom>
            <a:noFill/>
            <a:ln cap="flat" cmpd="sng" w="12700">
              <a:solidFill>
                <a:schemeClr val="dk1">
                  <a:alpha val="9803"/>
                </a:schemeClr>
              </a:solidFill>
              <a:prstDash val="solid"/>
              <a:miter lim="800000"/>
              <a:headEnd len="sm" w="sm" type="none"/>
              <a:tailEnd len="sm" w="sm" type="none"/>
            </a:ln>
          </p:spPr>
        </p:cxnSp>
        <p:cxnSp>
          <p:nvCxnSpPr>
            <p:cNvPr id="813" name="Google Shape;813;p37"/>
            <p:cNvCxnSpPr/>
            <p:nvPr/>
          </p:nvCxnSpPr>
          <p:spPr>
            <a:xfrm>
              <a:off x="8317647" y="5341858"/>
              <a:ext cx="3589882" cy="0"/>
            </a:xfrm>
            <a:prstGeom prst="straightConnector1">
              <a:avLst/>
            </a:prstGeom>
            <a:noFill/>
            <a:ln cap="flat" cmpd="sng" w="12700">
              <a:solidFill>
                <a:schemeClr val="dk1">
                  <a:alpha val="9803"/>
                </a:schemeClr>
              </a:solidFill>
              <a:prstDash val="solid"/>
              <a:miter lim="800000"/>
              <a:headEnd len="sm" w="sm" type="none"/>
              <a:tailEnd len="sm" w="sm" type="none"/>
            </a:ln>
          </p:spPr>
        </p:cxnSp>
        <p:cxnSp>
          <p:nvCxnSpPr>
            <p:cNvPr id="814" name="Google Shape;814;p37"/>
            <p:cNvCxnSpPr/>
            <p:nvPr/>
          </p:nvCxnSpPr>
          <p:spPr>
            <a:xfrm>
              <a:off x="8317647" y="5796148"/>
              <a:ext cx="3589882" cy="0"/>
            </a:xfrm>
            <a:prstGeom prst="straightConnector1">
              <a:avLst/>
            </a:prstGeom>
            <a:noFill/>
            <a:ln cap="flat" cmpd="sng" w="12700">
              <a:solidFill>
                <a:schemeClr val="dk1">
                  <a:alpha val="9803"/>
                </a:schemeClr>
              </a:solidFill>
              <a:prstDash val="solid"/>
              <a:miter lim="800000"/>
              <a:headEnd len="sm" w="sm" type="none"/>
              <a:tailEnd len="sm" w="sm" type="none"/>
            </a:ln>
          </p:spPr>
        </p:cxnSp>
        <p:cxnSp>
          <p:nvCxnSpPr>
            <p:cNvPr id="815" name="Google Shape;815;p37"/>
            <p:cNvCxnSpPr/>
            <p:nvPr/>
          </p:nvCxnSpPr>
          <p:spPr>
            <a:xfrm>
              <a:off x="8317647" y="3524698"/>
              <a:ext cx="3589882" cy="0"/>
            </a:xfrm>
            <a:prstGeom prst="straightConnector1">
              <a:avLst/>
            </a:prstGeom>
            <a:noFill/>
            <a:ln cap="flat" cmpd="sng" w="12700">
              <a:solidFill>
                <a:schemeClr val="dk1">
                  <a:alpha val="9803"/>
                </a:schemeClr>
              </a:solidFill>
              <a:prstDash val="solid"/>
              <a:miter lim="800000"/>
              <a:headEnd len="sm" w="sm" type="none"/>
              <a:tailEnd len="sm" w="sm" type="none"/>
            </a:ln>
          </p:spPr>
        </p:cxnSp>
      </p:grpSp>
      <p:sp>
        <p:nvSpPr>
          <p:cNvPr id="816" name="Google Shape;816;p37"/>
          <p:cNvSpPr txBox="1"/>
          <p:nvPr/>
        </p:nvSpPr>
        <p:spPr>
          <a:xfrm>
            <a:off x="9072727" y="3693237"/>
            <a:ext cx="2229906" cy="2308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i="0" lang="en-US" sz="900" u="none" strike="noStrike">
                <a:solidFill>
                  <a:srgbClr val="000000"/>
                </a:solidFill>
                <a:latin typeface="Poppins Medium"/>
                <a:ea typeface="Poppins Medium"/>
                <a:cs typeface="Poppins Medium"/>
                <a:sym typeface="Poppins Medium"/>
              </a:rPr>
              <a:t>PROPOSAL IDEA</a:t>
            </a:r>
            <a:endParaRPr/>
          </a:p>
        </p:txBody>
      </p:sp>
      <p:sp>
        <p:nvSpPr>
          <p:cNvPr id="817" name="Google Shape;817;p37"/>
          <p:cNvSpPr txBox="1"/>
          <p:nvPr/>
        </p:nvSpPr>
        <p:spPr>
          <a:xfrm>
            <a:off x="9072727" y="4137555"/>
            <a:ext cx="2229906" cy="2308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i="0" lang="en-US" sz="900" u="none" strike="noStrike">
                <a:solidFill>
                  <a:srgbClr val="000000"/>
                </a:solidFill>
                <a:latin typeface="Poppins Medium"/>
                <a:ea typeface="Poppins Medium"/>
                <a:cs typeface="Poppins Medium"/>
                <a:sym typeface="Poppins Medium"/>
              </a:rPr>
              <a:t>CLEAN</a:t>
            </a:r>
            <a:endParaRPr/>
          </a:p>
        </p:txBody>
      </p:sp>
      <p:sp>
        <p:nvSpPr>
          <p:cNvPr id="818" name="Google Shape;818;p37"/>
          <p:cNvSpPr txBox="1"/>
          <p:nvPr/>
        </p:nvSpPr>
        <p:spPr>
          <a:xfrm>
            <a:off x="9072727" y="4591580"/>
            <a:ext cx="2229906" cy="2308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i="0" lang="en-US" sz="900" u="none" strike="noStrike">
                <a:solidFill>
                  <a:srgbClr val="000000"/>
                </a:solidFill>
                <a:latin typeface="Poppins Medium"/>
                <a:ea typeface="Poppins Medium"/>
                <a:cs typeface="Poppins Medium"/>
                <a:sym typeface="Poppins Medium"/>
              </a:rPr>
              <a:t>AWESOME</a:t>
            </a:r>
            <a:endParaRPr/>
          </a:p>
        </p:txBody>
      </p:sp>
      <p:sp>
        <p:nvSpPr>
          <p:cNvPr id="819" name="Google Shape;819;p37"/>
          <p:cNvSpPr txBox="1"/>
          <p:nvPr/>
        </p:nvSpPr>
        <p:spPr>
          <a:xfrm>
            <a:off x="9072727" y="5039255"/>
            <a:ext cx="2229906" cy="2308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i="0" lang="en-US" sz="900" u="none" strike="noStrike">
                <a:solidFill>
                  <a:srgbClr val="000000"/>
                </a:solidFill>
                <a:latin typeface="Poppins Medium"/>
                <a:ea typeface="Poppins Medium"/>
                <a:cs typeface="Poppins Medium"/>
                <a:sym typeface="Poppins Medium"/>
              </a:rPr>
              <a:t>IDEA</a:t>
            </a:r>
            <a:endParaRPr/>
          </a:p>
        </p:txBody>
      </p:sp>
      <p:sp>
        <p:nvSpPr>
          <p:cNvPr id="820" name="Google Shape;820;p37"/>
          <p:cNvSpPr txBox="1"/>
          <p:nvPr/>
        </p:nvSpPr>
        <p:spPr>
          <a:xfrm>
            <a:off x="9072727" y="5483755"/>
            <a:ext cx="2229906" cy="2308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i="0" lang="en-US" sz="900" u="none" strike="noStrike">
                <a:solidFill>
                  <a:srgbClr val="000000"/>
                </a:solidFill>
                <a:latin typeface="Poppins Medium"/>
                <a:ea typeface="Poppins Medium"/>
                <a:cs typeface="Poppins Medium"/>
                <a:sym typeface="Poppins Medium"/>
              </a:rPr>
              <a:t>CREATIVE DESIGN</a:t>
            </a:r>
            <a:endParaRPr/>
          </a:p>
        </p:txBody>
      </p:sp>
      <p:sp>
        <p:nvSpPr>
          <p:cNvPr id="821" name="Google Shape;821;p37"/>
          <p:cNvSpPr txBox="1"/>
          <p:nvPr/>
        </p:nvSpPr>
        <p:spPr>
          <a:xfrm>
            <a:off x="9072727" y="5947305"/>
            <a:ext cx="2229906" cy="2308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i="0" lang="en-US" sz="900" u="none" strike="noStrike">
                <a:solidFill>
                  <a:srgbClr val="000000"/>
                </a:solidFill>
                <a:latin typeface="Poppins Medium"/>
                <a:ea typeface="Poppins Medium"/>
                <a:cs typeface="Poppins Medium"/>
                <a:sym typeface="Poppins Medium"/>
              </a:rPr>
              <a:t>PROJECT</a:t>
            </a:r>
            <a:endParaRPr/>
          </a:p>
        </p:txBody>
      </p:sp>
      <p:sp>
        <p:nvSpPr>
          <p:cNvPr id="822" name="Google Shape;822;p37"/>
          <p:cNvSpPr/>
          <p:nvPr>
            <p:ph idx="3" type="pic"/>
          </p:nvPr>
        </p:nvSpPr>
        <p:spPr>
          <a:xfrm>
            <a:off x="6096000" y="4234015"/>
            <a:ext cx="1937176" cy="1906017"/>
          </a:xfrm>
          <a:prstGeom prst="rect">
            <a:avLst/>
          </a:prstGeom>
          <a:noFill/>
          <a:ln>
            <a:noFill/>
          </a:ln>
        </p:spPr>
      </p:sp>
      <p:sp>
        <p:nvSpPr>
          <p:cNvPr id="823" name="Google Shape;823;p37"/>
          <p:cNvSpPr/>
          <p:nvPr>
            <p:ph idx="2" type="pic"/>
          </p:nvPr>
        </p:nvSpPr>
        <p:spPr>
          <a:xfrm>
            <a:off x="6096000" y="2043524"/>
            <a:ext cx="1937176" cy="1905766"/>
          </a:xfrm>
          <a:prstGeom prst="rect">
            <a:avLst/>
          </a:prstGeom>
          <a:noFill/>
          <a:ln>
            <a:noFill/>
          </a:ln>
        </p:spPr>
      </p:sp>
      <p:sp>
        <p:nvSpPr>
          <p:cNvPr id="824" name="Google Shape;824;p37"/>
          <p:cNvSpPr txBox="1"/>
          <p:nvPr/>
        </p:nvSpPr>
        <p:spPr>
          <a:xfrm>
            <a:off x="10887386"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Template</a:t>
            </a:r>
            <a:endParaRPr/>
          </a:p>
        </p:txBody>
      </p:sp>
      <p:sp>
        <p:nvSpPr>
          <p:cNvPr id="825" name="Google Shape;825;p37"/>
          <p:cNvSpPr txBox="1"/>
          <p:nvPr/>
        </p:nvSpPr>
        <p:spPr>
          <a:xfrm>
            <a:off x="8444792"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
                <a:solidFill>
                  <a:schemeClr val="dk1"/>
                </a:solidFill>
                <a:latin typeface="Poppins Medium"/>
                <a:ea typeface="Poppins Medium"/>
                <a:cs typeface="Poppins Medium"/>
                <a:sym typeface="Poppins Medium"/>
              </a:rPr>
              <a:t>Brand Proposal</a:t>
            </a:r>
            <a:endParaRPr/>
          </a:p>
        </p:txBody>
      </p:sp>
      <p:sp>
        <p:nvSpPr>
          <p:cNvPr id="826" name="Google Shape;826;p37"/>
          <p:cNvSpPr txBox="1"/>
          <p:nvPr/>
        </p:nvSpPr>
        <p:spPr>
          <a:xfrm>
            <a:off x="6002199"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State</a:t>
            </a:r>
            <a:endParaRPr/>
          </a:p>
        </p:txBody>
      </p:sp>
      <p:cxnSp>
        <p:nvCxnSpPr>
          <p:cNvPr id="827" name="Google Shape;827;p37"/>
          <p:cNvCxnSpPr/>
          <p:nvPr/>
        </p:nvCxnSpPr>
        <p:spPr>
          <a:xfrm>
            <a:off x="6096000" y="433247"/>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828" name="Google Shape;828;p37"/>
          <p:cNvCxnSpPr/>
          <p:nvPr/>
        </p:nvCxnSpPr>
        <p:spPr>
          <a:xfrm>
            <a:off x="284471" y="433247"/>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829" name="Google Shape;829;p37"/>
          <p:cNvSpPr txBox="1"/>
          <p:nvPr/>
        </p:nvSpPr>
        <p:spPr>
          <a:xfrm>
            <a:off x="194386" y="236853"/>
            <a:ext cx="22744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XPR for New York</a:t>
            </a:r>
            <a:endParaRPr/>
          </a:p>
        </p:txBody>
      </p:sp>
      <p:sp>
        <p:nvSpPr>
          <p:cNvPr id="830" name="Google Shape;830;p37"/>
          <p:cNvSpPr txBox="1"/>
          <p:nvPr/>
        </p:nvSpPr>
        <p:spPr>
          <a:xfrm>
            <a:off x="4166605" y="236853"/>
            <a:ext cx="127458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 Agencies ]</a:t>
            </a:r>
            <a:endParaRPr/>
          </a:p>
        </p:txBody>
      </p:sp>
      <p:sp>
        <p:nvSpPr>
          <p:cNvPr id="831" name="Google Shape;831;p37"/>
          <p:cNvSpPr txBox="1"/>
          <p:nvPr/>
        </p:nvSpPr>
        <p:spPr>
          <a:xfrm>
            <a:off x="6002199" y="511975"/>
            <a:ext cx="2166774" cy="444352"/>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Like design to be visually </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Powerful, intellectually elegant</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All timeless.</a:t>
            </a:r>
            <a:endParaRPr/>
          </a:p>
        </p:txBody>
      </p:sp>
      <p:grpSp>
        <p:nvGrpSpPr>
          <p:cNvPr id="832" name="Google Shape;832;p37"/>
          <p:cNvGrpSpPr/>
          <p:nvPr/>
        </p:nvGrpSpPr>
        <p:grpSpPr>
          <a:xfrm>
            <a:off x="6050324" y="1382114"/>
            <a:ext cx="1373897" cy="243178"/>
            <a:chOff x="4067296" y="1382114"/>
            <a:chExt cx="1373897" cy="243178"/>
          </a:xfrm>
        </p:grpSpPr>
        <p:sp>
          <p:nvSpPr>
            <p:cNvPr id="833" name="Google Shape;833;p37"/>
            <p:cNvSpPr txBox="1"/>
            <p:nvPr/>
          </p:nvSpPr>
          <p:spPr>
            <a:xfrm>
              <a:off x="4720881" y="1382114"/>
              <a:ext cx="72031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2025</a:t>
              </a:r>
              <a:endParaRPr/>
            </a:p>
          </p:txBody>
        </p:sp>
        <p:sp>
          <p:nvSpPr>
            <p:cNvPr id="834" name="Google Shape;834;p37"/>
            <p:cNvSpPr/>
            <p:nvPr/>
          </p:nvSpPr>
          <p:spPr>
            <a:xfrm>
              <a:off x="4816230" y="1395742"/>
              <a:ext cx="527295" cy="206181"/>
            </a:xfrm>
            <a:prstGeom prst="roundRect">
              <a:avLst>
                <a:gd fmla="val 26316" name="adj"/>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35" name="Google Shape;835;p37"/>
            <p:cNvSpPr/>
            <p:nvPr/>
          </p:nvSpPr>
          <p:spPr>
            <a:xfrm>
              <a:off x="458109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36" name="Google Shape;836;p37"/>
            <p:cNvSpPr/>
            <p:nvPr/>
          </p:nvSpPr>
          <p:spPr>
            <a:xfrm>
              <a:off x="434596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37" name="Google Shape;837;p37"/>
            <p:cNvSpPr/>
            <p:nvPr/>
          </p:nvSpPr>
          <p:spPr>
            <a:xfrm>
              <a:off x="411083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38" name="Google Shape;838;p37"/>
            <p:cNvSpPr txBox="1"/>
            <p:nvPr/>
          </p:nvSpPr>
          <p:spPr>
            <a:xfrm>
              <a:off x="4067296" y="1383649"/>
              <a:ext cx="303168"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B</a:t>
              </a:r>
              <a:endParaRPr/>
            </a:p>
          </p:txBody>
        </p:sp>
        <p:sp>
          <p:nvSpPr>
            <p:cNvPr id="839" name="Google Shape;839;p37"/>
            <p:cNvSpPr txBox="1"/>
            <p:nvPr/>
          </p:nvSpPr>
          <p:spPr>
            <a:xfrm>
              <a:off x="4269164"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G</a:t>
              </a:r>
              <a:endParaRPr/>
            </a:p>
          </p:txBody>
        </p:sp>
        <p:sp>
          <p:nvSpPr>
            <p:cNvPr id="840" name="Google Shape;840;p37"/>
            <p:cNvSpPr txBox="1"/>
            <p:nvPr/>
          </p:nvSpPr>
          <p:spPr>
            <a:xfrm>
              <a:off x="4504294"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T</a:t>
              </a:r>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4" name="Shape 844"/>
        <p:cNvGrpSpPr/>
        <p:nvPr/>
      </p:nvGrpSpPr>
      <p:grpSpPr>
        <a:xfrm>
          <a:off x="0" y="0"/>
          <a:ext cx="0" cy="0"/>
          <a:chOff x="0" y="0"/>
          <a:chExt cx="0" cy="0"/>
        </a:xfrm>
      </p:grpSpPr>
      <p:sp>
        <p:nvSpPr>
          <p:cNvPr id="845" name="Google Shape;845;p38"/>
          <p:cNvSpPr/>
          <p:nvPr/>
        </p:nvSpPr>
        <p:spPr>
          <a:xfrm>
            <a:off x="0" y="0"/>
            <a:ext cx="12192000" cy="6858006"/>
          </a:xfrm>
          <a:prstGeom prst="rect">
            <a:avLst/>
          </a:prstGeom>
          <a:solidFill>
            <a:schemeClr val="dk1">
              <a:alpha val="8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46" name="Google Shape;846;p38"/>
          <p:cNvSpPr/>
          <p:nvPr/>
        </p:nvSpPr>
        <p:spPr>
          <a:xfrm>
            <a:off x="0" y="-3"/>
            <a:ext cx="12192000" cy="6858006"/>
          </a:xfrm>
          <a:prstGeom prst="rect">
            <a:avLst/>
          </a:prstGeom>
          <a:blipFill rotWithShape="1">
            <a:blip r:embed="rId3">
              <a:alphaModFix amt="3000"/>
            </a:blip>
            <a:tile algn="tl" flip="none" tx="0" sx="100000" ty="0" sy="10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47" name="Google Shape;847;p38"/>
          <p:cNvSpPr txBox="1"/>
          <p:nvPr/>
        </p:nvSpPr>
        <p:spPr>
          <a:xfrm>
            <a:off x="-2865863" y="-2598234"/>
            <a:ext cx="18473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cxnSp>
        <p:nvCxnSpPr>
          <p:cNvPr id="848" name="Google Shape;848;p38"/>
          <p:cNvCxnSpPr/>
          <p:nvPr/>
        </p:nvCxnSpPr>
        <p:spPr>
          <a:xfrm>
            <a:off x="284471" y="1758805"/>
            <a:ext cx="5059054" cy="0"/>
          </a:xfrm>
          <a:prstGeom prst="straightConnector1">
            <a:avLst/>
          </a:prstGeom>
          <a:noFill/>
          <a:ln cap="flat" cmpd="sng" w="9525">
            <a:solidFill>
              <a:schemeClr val="lt1">
                <a:alpha val="14901"/>
              </a:schemeClr>
            </a:solidFill>
            <a:prstDash val="solid"/>
            <a:miter lim="800000"/>
            <a:headEnd len="sm" w="sm" type="none"/>
            <a:tailEnd len="sm" w="sm" type="none"/>
          </a:ln>
        </p:spPr>
      </p:cxnSp>
      <p:cxnSp>
        <p:nvCxnSpPr>
          <p:cNvPr id="849" name="Google Shape;849;p38"/>
          <p:cNvCxnSpPr/>
          <p:nvPr/>
        </p:nvCxnSpPr>
        <p:spPr>
          <a:xfrm>
            <a:off x="6096000" y="1758805"/>
            <a:ext cx="5811529" cy="0"/>
          </a:xfrm>
          <a:prstGeom prst="straightConnector1">
            <a:avLst/>
          </a:prstGeom>
          <a:noFill/>
          <a:ln cap="flat" cmpd="sng" w="9525">
            <a:solidFill>
              <a:schemeClr val="lt1">
                <a:alpha val="14901"/>
              </a:schemeClr>
            </a:solidFill>
            <a:prstDash val="solid"/>
            <a:miter lim="800000"/>
            <a:headEnd len="sm" w="sm" type="none"/>
            <a:tailEnd len="sm" w="sm" type="none"/>
          </a:ln>
        </p:spPr>
      </p:cxnSp>
      <p:sp>
        <p:nvSpPr>
          <p:cNvPr id="850" name="Google Shape;850;p38"/>
          <p:cNvSpPr txBox="1"/>
          <p:nvPr/>
        </p:nvSpPr>
        <p:spPr>
          <a:xfrm>
            <a:off x="194386" y="1329843"/>
            <a:ext cx="398299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lt1"/>
                </a:solidFill>
                <a:latin typeface="Poppins Medium"/>
                <a:ea typeface="Poppins Medium"/>
                <a:cs typeface="Poppins Medium"/>
                <a:sym typeface="Poppins Medium"/>
              </a:rPr>
              <a:t>ESTIMATE IDEA</a:t>
            </a:r>
            <a:endParaRPr/>
          </a:p>
        </p:txBody>
      </p:sp>
      <p:sp>
        <p:nvSpPr>
          <p:cNvPr id="851" name="Google Shape;851;p38"/>
          <p:cNvSpPr txBox="1"/>
          <p:nvPr/>
        </p:nvSpPr>
        <p:spPr>
          <a:xfrm>
            <a:off x="7011833" y="6462846"/>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Poppins Medium"/>
                <a:ea typeface="Poppins Medium"/>
                <a:cs typeface="Poppins Medium"/>
                <a:sym typeface="Poppins Medium"/>
              </a:rPr>
              <a:t>STUDIO</a:t>
            </a:r>
            <a:endParaRPr/>
          </a:p>
        </p:txBody>
      </p:sp>
      <p:sp>
        <p:nvSpPr>
          <p:cNvPr id="852" name="Google Shape;852;p38"/>
          <p:cNvSpPr txBox="1"/>
          <p:nvPr/>
        </p:nvSpPr>
        <p:spPr>
          <a:xfrm>
            <a:off x="6002199" y="6462846"/>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Poppins Medium"/>
                <a:ea typeface="Poppins Medium"/>
                <a:cs typeface="Poppins Medium"/>
                <a:sym typeface="Poppins Medium"/>
              </a:rPr>
              <a:t>XPR</a:t>
            </a:r>
            <a:endParaRPr/>
          </a:p>
        </p:txBody>
      </p:sp>
      <p:sp>
        <p:nvSpPr>
          <p:cNvPr id="853" name="Google Shape;853;p38"/>
          <p:cNvSpPr txBox="1"/>
          <p:nvPr/>
        </p:nvSpPr>
        <p:spPr>
          <a:xfrm>
            <a:off x="8055108" y="6462846"/>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Poppins Medium"/>
                <a:ea typeface="Poppins Medium"/>
                <a:cs typeface="Poppins Medium"/>
                <a:sym typeface="Poppins Medium"/>
              </a:rPr>
              <a:t>@2025</a:t>
            </a:r>
            <a:endParaRPr/>
          </a:p>
        </p:txBody>
      </p:sp>
      <p:cxnSp>
        <p:nvCxnSpPr>
          <p:cNvPr id="854" name="Google Shape;854;p38"/>
          <p:cNvCxnSpPr/>
          <p:nvPr/>
        </p:nvCxnSpPr>
        <p:spPr>
          <a:xfrm>
            <a:off x="6096000" y="6424754"/>
            <a:ext cx="5811529" cy="0"/>
          </a:xfrm>
          <a:prstGeom prst="straightConnector1">
            <a:avLst/>
          </a:prstGeom>
          <a:noFill/>
          <a:ln cap="flat" cmpd="sng" w="9525">
            <a:solidFill>
              <a:schemeClr val="lt1">
                <a:alpha val="14901"/>
              </a:schemeClr>
            </a:solidFill>
            <a:prstDash val="solid"/>
            <a:miter lim="800000"/>
            <a:headEnd len="sm" w="sm" type="none"/>
            <a:tailEnd len="sm" w="sm" type="none"/>
          </a:ln>
        </p:spPr>
      </p:cxnSp>
      <p:cxnSp>
        <p:nvCxnSpPr>
          <p:cNvPr id="855" name="Google Shape;855;p38"/>
          <p:cNvCxnSpPr/>
          <p:nvPr/>
        </p:nvCxnSpPr>
        <p:spPr>
          <a:xfrm>
            <a:off x="284471" y="6424754"/>
            <a:ext cx="5059054" cy="0"/>
          </a:xfrm>
          <a:prstGeom prst="straightConnector1">
            <a:avLst/>
          </a:prstGeom>
          <a:noFill/>
          <a:ln cap="flat" cmpd="sng" w="9525">
            <a:solidFill>
              <a:schemeClr val="lt1">
                <a:alpha val="14901"/>
              </a:schemeClr>
            </a:solidFill>
            <a:prstDash val="solid"/>
            <a:miter lim="800000"/>
            <a:headEnd len="sm" w="sm" type="none"/>
            <a:tailEnd len="sm" w="sm" type="none"/>
          </a:ln>
        </p:spPr>
      </p:cxnSp>
      <p:sp>
        <p:nvSpPr>
          <p:cNvPr id="856" name="Google Shape;856;p38"/>
          <p:cNvSpPr/>
          <p:nvPr/>
        </p:nvSpPr>
        <p:spPr>
          <a:xfrm flipH="1">
            <a:off x="2813998" y="2608144"/>
            <a:ext cx="2529528" cy="353188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857" name="Google Shape;857;p38"/>
          <p:cNvCxnSpPr/>
          <p:nvPr/>
        </p:nvCxnSpPr>
        <p:spPr>
          <a:xfrm>
            <a:off x="2813998" y="3719708"/>
            <a:ext cx="2529527" cy="0"/>
          </a:xfrm>
          <a:prstGeom prst="straightConnector1">
            <a:avLst/>
          </a:prstGeom>
          <a:noFill/>
          <a:ln cap="flat" cmpd="sng" w="12700">
            <a:solidFill>
              <a:schemeClr val="dk1">
                <a:alpha val="9803"/>
              </a:schemeClr>
            </a:solidFill>
            <a:prstDash val="solid"/>
            <a:miter lim="800000"/>
            <a:headEnd len="sm" w="sm" type="none"/>
            <a:tailEnd len="sm" w="sm" type="none"/>
          </a:ln>
        </p:spPr>
      </p:cxnSp>
      <p:cxnSp>
        <p:nvCxnSpPr>
          <p:cNvPr id="858" name="Google Shape;858;p38"/>
          <p:cNvCxnSpPr/>
          <p:nvPr/>
        </p:nvCxnSpPr>
        <p:spPr>
          <a:xfrm>
            <a:off x="2813998" y="4176908"/>
            <a:ext cx="2529527" cy="0"/>
          </a:xfrm>
          <a:prstGeom prst="straightConnector1">
            <a:avLst/>
          </a:prstGeom>
          <a:noFill/>
          <a:ln cap="flat" cmpd="sng" w="12700">
            <a:solidFill>
              <a:schemeClr val="dk1">
                <a:alpha val="9803"/>
              </a:schemeClr>
            </a:solidFill>
            <a:prstDash val="solid"/>
            <a:miter lim="800000"/>
            <a:headEnd len="sm" w="sm" type="none"/>
            <a:tailEnd len="sm" w="sm" type="none"/>
          </a:ln>
        </p:spPr>
      </p:cxnSp>
      <p:cxnSp>
        <p:nvCxnSpPr>
          <p:cNvPr id="859" name="Google Shape;859;p38"/>
          <p:cNvCxnSpPr/>
          <p:nvPr/>
        </p:nvCxnSpPr>
        <p:spPr>
          <a:xfrm>
            <a:off x="2813998" y="4627758"/>
            <a:ext cx="2529527" cy="0"/>
          </a:xfrm>
          <a:prstGeom prst="straightConnector1">
            <a:avLst/>
          </a:prstGeom>
          <a:noFill/>
          <a:ln cap="flat" cmpd="sng" w="12700">
            <a:solidFill>
              <a:schemeClr val="dk1">
                <a:alpha val="9803"/>
              </a:schemeClr>
            </a:solidFill>
            <a:prstDash val="solid"/>
            <a:miter lim="800000"/>
            <a:headEnd len="sm" w="sm" type="none"/>
            <a:tailEnd len="sm" w="sm" type="none"/>
          </a:ln>
        </p:spPr>
      </p:cxnSp>
      <p:cxnSp>
        <p:nvCxnSpPr>
          <p:cNvPr id="860" name="Google Shape;860;p38"/>
          <p:cNvCxnSpPr/>
          <p:nvPr/>
        </p:nvCxnSpPr>
        <p:spPr>
          <a:xfrm>
            <a:off x="2813998" y="5078608"/>
            <a:ext cx="2529527" cy="0"/>
          </a:xfrm>
          <a:prstGeom prst="straightConnector1">
            <a:avLst/>
          </a:prstGeom>
          <a:noFill/>
          <a:ln cap="flat" cmpd="sng" w="12700">
            <a:solidFill>
              <a:schemeClr val="dk1">
                <a:alpha val="9803"/>
              </a:schemeClr>
            </a:solidFill>
            <a:prstDash val="solid"/>
            <a:miter lim="800000"/>
            <a:headEnd len="sm" w="sm" type="none"/>
            <a:tailEnd len="sm" w="sm" type="none"/>
          </a:ln>
        </p:spPr>
      </p:cxnSp>
      <p:cxnSp>
        <p:nvCxnSpPr>
          <p:cNvPr id="861" name="Google Shape;861;p38"/>
          <p:cNvCxnSpPr/>
          <p:nvPr/>
        </p:nvCxnSpPr>
        <p:spPr>
          <a:xfrm>
            <a:off x="2813998" y="5529458"/>
            <a:ext cx="2529527" cy="0"/>
          </a:xfrm>
          <a:prstGeom prst="straightConnector1">
            <a:avLst/>
          </a:prstGeom>
          <a:noFill/>
          <a:ln cap="flat" cmpd="sng" w="12700">
            <a:solidFill>
              <a:schemeClr val="dk1">
                <a:alpha val="9803"/>
              </a:schemeClr>
            </a:solidFill>
            <a:prstDash val="solid"/>
            <a:miter lim="800000"/>
            <a:headEnd len="sm" w="sm" type="none"/>
            <a:tailEnd len="sm" w="sm" type="none"/>
          </a:ln>
        </p:spPr>
      </p:cxnSp>
      <p:sp>
        <p:nvSpPr>
          <p:cNvPr id="862" name="Google Shape;862;p38"/>
          <p:cNvSpPr txBox="1"/>
          <p:nvPr/>
        </p:nvSpPr>
        <p:spPr>
          <a:xfrm>
            <a:off x="3067432" y="3479275"/>
            <a:ext cx="2229906"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0" lang="en-US" sz="900" u="none" strike="noStrike">
                <a:solidFill>
                  <a:srgbClr val="000000"/>
                </a:solidFill>
                <a:latin typeface="Poppins Medium"/>
                <a:ea typeface="Poppins Medium"/>
                <a:cs typeface="Poppins Medium"/>
                <a:sym typeface="Poppins Medium"/>
              </a:rPr>
              <a:t>PROPOSAL IDEA</a:t>
            </a:r>
            <a:endParaRPr/>
          </a:p>
        </p:txBody>
      </p:sp>
      <p:sp>
        <p:nvSpPr>
          <p:cNvPr id="863" name="Google Shape;863;p38"/>
          <p:cNvSpPr txBox="1"/>
          <p:nvPr/>
        </p:nvSpPr>
        <p:spPr>
          <a:xfrm>
            <a:off x="3067432" y="3923593"/>
            <a:ext cx="2229906"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0" lang="en-US" sz="900" u="none" strike="noStrike">
                <a:solidFill>
                  <a:srgbClr val="000000"/>
                </a:solidFill>
                <a:latin typeface="Poppins Medium"/>
                <a:ea typeface="Poppins Medium"/>
                <a:cs typeface="Poppins Medium"/>
                <a:sym typeface="Poppins Medium"/>
              </a:rPr>
              <a:t>CLEAN</a:t>
            </a:r>
            <a:endParaRPr/>
          </a:p>
        </p:txBody>
      </p:sp>
      <p:sp>
        <p:nvSpPr>
          <p:cNvPr id="864" name="Google Shape;864;p38"/>
          <p:cNvSpPr txBox="1"/>
          <p:nvPr/>
        </p:nvSpPr>
        <p:spPr>
          <a:xfrm>
            <a:off x="3067432" y="4377618"/>
            <a:ext cx="2229906"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0" lang="en-US" sz="900" u="none" strike="noStrike">
                <a:solidFill>
                  <a:srgbClr val="000000"/>
                </a:solidFill>
                <a:latin typeface="Poppins Medium"/>
                <a:ea typeface="Poppins Medium"/>
                <a:cs typeface="Poppins Medium"/>
                <a:sym typeface="Poppins Medium"/>
              </a:rPr>
              <a:t>AWESOME</a:t>
            </a:r>
            <a:endParaRPr/>
          </a:p>
        </p:txBody>
      </p:sp>
      <p:sp>
        <p:nvSpPr>
          <p:cNvPr id="865" name="Google Shape;865;p38"/>
          <p:cNvSpPr txBox="1"/>
          <p:nvPr/>
        </p:nvSpPr>
        <p:spPr>
          <a:xfrm>
            <a:off x="3067432" y="4825293"/>
            <a:ext cx="2229906"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0" lang="en-US" sz="900" u="none" strike="noStrike">
                <a:solidFill>
                  <a:srgbClr val="000000"/>
                </a:solidFill>
                <a:latin typeface="Poppins Medium"/>
                <a:ea typeface="Poppins Medium"/>
                <a:cs typeface="Poppins Medium"/>
                <a:sym typeface="Poppins Medium"/>
              </a:rPr>
              <a:t>IDEA</a:t>
            </a:r>
            <a:endParaRPr/>
          </a:p>
        </p:txBody>
      </p:sp>
      <p:sp>
        <p:nvSpPr>
          <p:cNvPr id="866" name="Google Shape;866;p38"/>
          <p:cNvSpPr txBox="1"/>
          <p:nvPr/>
        </p:nvSpPr>
        <p:spPr>
          <a:xfrm>
            <a:off x="3067432" y="5269793"/>
            <a:ext cx="2229906"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0" lang="en-US" sz="900" u="none" strike="noStrike">
                <a:solidFill>
                  <a:srgbClr val="000000"/>
                </a:solidFill>
                <a:latin typeface="Poppins Medium"/>
                <a:ea typeface="Poppins Medium"/>
                <a:cs typeface="Poppins Medium"/>
                <a:sym typeface="Poppins Medium"/>
              </a:rPr>
              <a:t>CREATIVE DESIGN</a:t>
            </a:r>
            <a:endParaRPr/>
          </a:p>
        </p:txBody>
      </p:sp>
      <p:sp>
        <p:nvSpPr>
          <p:cNvPr id="867" name="Google Shape;867;p38"/>
          <p:cNvSpPr txBox="1"/>
          <p:nvPr/>
        </p:nvSpPr>
        <p:spPr>
          <a:xfrm>
            <a:off x="3067432" y="5733343"/>
            <a:ext cx="2229906"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0" lang="en-US" sz="900" u="none" strike="noStrike">
                <a:solidFill>
                  <a:srgbClr val="000000"/>
                </a:solidFill>
                <a:latin typeface="Poppins Medium"/>
                <a:ea typeface="Poppins Medium"/>
                <a:cs typeface="Poppins Medium"/>
                <a:sym typeface="Poppins Medium"/>
              </a:rPr>
              <a:t>PROJECT</a:t>
            </a:r>
            <a:endParaRPr/>
          </a:p>
        </p:txBody>
      </p:sp>
      <p:grpSp>
        <p:nvGrpSpPr>
          <p:cNvPr id="868" name="Google Shape;868;p38"/>
          <p:cNvGrpSpPr/>
          <p:nvPr/>
        </p:nvGrpSpPr>
        <p:grpSpPr>
          <a:xfrm>
            <a:off x="3628670" y="2149897"/>
            <a:ext cx="900184" cy="900184"/>
            <a:chOff x="10192663" y="2149897"/>
            <a:chExt cx="900184" cy="900184"/>
          </a:xfrm>
        </p:grpSpPr>
        <p:sp>
          <p:nvSpPr>
            <p:cNvPr id="869" name="Google Shape;869;p38"/>
            <p:cNvSpPr/>
            <p:nvPr/>
          </p:nvSpPr>
          <p:spPr>
            <a:xfrm>
              <a:off x="10192663" y="2149897"/>
              <a:ext cx="900184" cy="900184"/>
            </a:xfrm>
            <a:prstGeom prst="ellipse">
              <a:avLst/>
            </a:prstGeom>
            <a:solidFill>
              <a:srgbClr val="262626"/>
            </a:solidFill>
            <a:ln cap="flat" cmpd="sng" w="12700">
              <a:solidFill>
                <a:schemeClr val="dk1">
                  <a:alpha val="24705"/>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70" name="Google Shape;870;p38"/>
            <p:cNvSpPr txBox="1"/>
            <p:nvPr/>
          </p:nvSpPr>
          <p:spPr>
            <a:xfrm>
              <a:off x="10246046" y="2361430"/>
              <a:ext cx="793419" cy="468333"/>
            </a:xfrm>
            <a:prstGeom prst="rect">
              <a:avLst/>
            </a:prstGeom>
            <a:noFill/>
            <a:ln>
              <a:noFill/>
            </a:ln>
          </p:spPr>
          <p:txBody>
            <a:bodyPr anchorCtr="0" anchor="t" bIns="45700" lIns="91425" spcFirstLastPara="1" rIns="91425" wrap="square" tIns="45700">
              <a:spAutoFit/>
            </a:bodyPr>
            <a:lstStyle/>
            <a:p>
              <a:pPr indent="0" lvl="0" marL="0" marR="0" rtl="0" algn="ctr">
                <a:lnSpc>
                  <a:spcPct val="125000"/>
                </a:lnSpc>
                <a:spcBef>
                  <a:spcPts val="0"/>
                </a:spcBef>
                <a:spcAft>
                  <a:spcPts val="0"/>
                </a:spcAft>
                <a:buNone/>
              </a:pPr>
              <a:r>
                <a:rPr b="0" i="0" lang="en-US" sz="800" u="none" strike="noStrike">
                  <a:solidFill>
                    <a:schemeClr val="lt1"/>
                  </a:solidFill>
                  <a:latin typeface="Arimo"/>
                  <a:ea typeface="Arimo"/>
                  <a:cs typeface="Arimo"/>
                  <a:sym typeface="Arimo"/>
                </a:rPr>
                <a:t>Proposal</a:t>
              </a:r>
              <a:endParaRPr/>
            </a:p>
            <a:p>
              <a:pPr indent="0" lvl="0" marL="0" marR="0" rtl="0" algn="ctr">
                <a:lnSpc>
                  <a:spcPct val="125000"/>
                </a:lnSpc>
                <a:spcBef>
                  <a:spcPts val="0"/>
                </a:spcBef>
                <a:spcAft>
                  <a:spcPts val="0"/>
                </a:spcAft>
                <a:buNone/>
              </a:pPr>
              <a:r>
                <a:rPr b="0" i="0" lang="en-US" sz="800" u="none" strike="noStrike">
                  <a:solidFill>
                    <a:schemeClr val="lt1"/>
                  </a:solidFill>
                  <a:latin typeface="Arimo"/>
                  <a:ea typeface="Arimo"/>
                  <a:cs typeface="Arimo"/>
                  <a:sym typeface="Arimo"/>
                </a:rPr>
                <a:t>Estimate Idea</a:t>
              </a:r>
              <a:endParaRPr sz="800">
                <a:solidFill>
                  <a:schemeClr val="lt1"/>
                </a:solidFill>
                <a:latin typeface="Arimo"/>
                <a:ea typeface="Arimo"/>
                <a:cs typeface="Arimo"/>
                <a:sym typeface="Arimo"/>
              </a:endParaRPr>
            </a:p>
          </p:txBody>
        </p:sp>
      </p:grpSp>
      <p:sp>
        <p:nvSpPr>
          <p:cNvPr id="871" name="Google Shape;871;p38"/>
          <p:cNvSpPr txBox="1"/>
          <p:nvPr/>
        </p:nvSpPr>
        <p:spPr>
          <a:xfrm>
            <a:off x="194387" y="2051804"/>
            <a:ext cx="191565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Poppins Medium"/>
                <a:ea typeface="Poppins Medium"/>
                <a:cs typeface="Poppins Medium"/>
                <a:sym typeface="Poppins Medium"/>
              </a:rPr>
              <a:t>Slides</a:t>
            </a:r>
            <a:endParaRPr/>
          </a:p>
        </p:txBody>
      </p:sp>
      <p:sp>
        <p:nvSpPr>
          <p:cNvPr id="872" name="Google Shape;872;p38"/>
          <p:cNvSpPr txBox="1"/>
          <p:nvPr/>
        </p:nvSpPr>
        <p:spPr>
          <a:xfrm>
            <a:off x="194386" y="2268363"/>
            <a:ext cx="2379163"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chemeClr val="lt1"/>
                </a:solidFill>
                <a:latin typeface="Arimo"/>
                <a:ea typeface="Arimo"/>
                <a:cs typeface="Arimo"/>
                <a:sym typeface="Arimo"/>
              </a:rPr>
              <a:t>[ Special Slide for Proposal ] </a:t>
            </a:r>
            <a:endParaRPr/>
          </a:p>
        </p:txBody>
      </p:sp>
      <p:sp>
        <p:nvSpPr>
          <p:cNvPr id="873" name="Google Shape;873;p38"/>
          <p:cNvSpPr txBox="1"/>
          <p:nvPr/>
        </p:nvSpPr>
        <p:spPr>
          <a:xfrm>
            <a:off x="194386" y="2608144"/>
            <a:ext cx="1915655" cy="1246495"/>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lt1"/>
                </a:solidFill>
                <a:latin typeface="Arimo"/>
                <a:ea typeface="Arimo"/>
                <a:cs typeface="Arimo"/>
                <a:sym typeface="Arimo"/>
              </a:rPr>
              <a:t>These guidelines 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endParaRPr/>
          </a:p>
        </p:txBody>
      </p:sp>
      <p:sp>
        <p:nvSpPr>
          <p:cNvPr id="874" name="Google Shape;874;p38"/>
          <p:cNvSpPr txBox="1"/>
          <p:nvPr/>
        </p:nvSpPr>
        <p:spPr>
          <a:xfrm>
            <a:off x="6000366" y="2602827"/>
            <a:ext cx="2166775" cy="2400657"/>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lt1"/>
                </a:solidFill>
                <a:latin typeface="Arimo"/>
                <a:ea typeface="Arimo"/>
                <a:cs typeface="Arimo"/>
                <a:sym typeface="Arimo"/>
              </a:rPr>
              <a:t>NO AGENCY, PROGRAM OR INITIATIVE WILL USE OR CREATE ITS OWN LOGO WITH THE FOLLOWING EXCEPTIONS: NY STATE LOTTERY, MTA, ILNY, START UP NY. THESE LEGACY LOGOS WILL STILL BE REQUIRED TO CO-BRAND THEIR MATERIALS AND FOLLOW ALL OTHER BRANDING GUIDELINES.</a:t>
            </a:r>
            <a:endParaRPr/>
          </a:p>
          <a:p>
            <a:pPr indent="0" lvl="0" marL="0" marR="0" rtl="0" algn="l">
              <a:lnSpc>
                <a:spcPct val="112500"/>
              </a:lnSpc>
              <a:spcBef>
                <a:spcPts val="0"/>
              </a:spcBef>
              <a:spcAft>
                <a:spcPts val="0"/>
              </a:spcAft>
              <a:buNone/>
            </a:pPr>
            <a:r>
              <a:t/>
            </a:r>
            <a:endParaRPr sz="800">
              <a:solidFill>
                <a:schemeClr val="dk1"/>
              </a:solidFill>
              <a:latin typeface="Arimo"/>
              <a:ea typeface="Arimo"/>
              <a:cs typeface="Arimo"/>
              <a:sym typeface="Arimo"/>
            </a:endParaRPr>
          </a:p>
          <a:p>
            <a:pPr indent="0" lvl="0" marL="0" marR="0" rtl="0" algn="l">
              <a:lnSpc>
                <a:spcPct val="112500"/>
              </a:lnSpc>
              <a:spcBef>
                <a:spcPts val="0"/>
              </a:spcBef>
              <a:spcAft>
                <a:spcPts val="0"/>
              </a:spcAft>
              <a:buNone/>
            </a:pPr>
            <a:r>
              <a:rPr lang="en-US" sz="800">
                <a:solidFill>
                  <a:schemeClr val="lt1"/>
                </a:solidFill>
                <a:latin typeface="Arimo"/>
                <a:ea typeface="Arimo"/>
                <a:cs typeface="Arimo"/>
                <a:sym typeface="Arimo"/>
              </a:rPr>
              <a:t>No agency, program or initiative will use or create its own logo with the following exceptions: NY State Lottery, MTA, ILNY, Start Up NY. These legacy logos will still be required to co-brand their materials and follow all other branding guidelines.</a:t>
            </a:r>
            <a:endParaRPr/>
          </a:p>
          <a:p>
            <a:pPr indent="0" lvl="0" marL="0" marR="0" rtl="0" algn="l">
              <a:lnSpc>
                <a:spcPct val="112500"/>
              </a:lnSpc>
              <a:spcBef>
                <a:spcPts val="0"/>
              </a:spcBef>
              <a:spcAft>
                <a:spcPts val="0"/>
              </a:spcAft>
              <a:buNone/>
            </a:pPr>
            <a:r>
              <a:t/>
            </a:r>
            <a:endParaRPr sz="800">
              <a:solidFill>
                <a:schemeClr val="dk1"/>
              </a:solidFill>
              <a:latin typeface="Arimo"/>
              <a:ea typeface="Arimo"/>
              <a:cs typeface="Arimo"/>
              <a:sym typeface="Arimo"/>
            </a:endParaRPr>
          </a:p>
        </p:txBody>
      </p:sp>
      <p:sp>
        <p:nvSpPr>
          <p:cNvPr id="875" name="Google Shape;875;p38"/>
          <p:cNvSpPr txBox="1"/>
          <p:nvPr/>
        </p:nvSpPr>
        <p:spPr>
          <a:xfrm>
            <a:off x="6000366" y="5409876"/>
            <a:ext cx="981344" cy="29751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lt1"/>
                </a:solidFill>
                <a:latin typeface="Arimo"/>
                <a:ea typeface="Arimo"/>
                <a:cs typeface="Arimo"/>
                <a:sym typeface="Arimo"/>
              </a:rPr>
              <a:t>XPR VISUALLY</a:t>
            </a:r>
            <a:endParaRPr/>
          </a:p>
        </p:txBody>
      </p:sp>
      <p:sp>
        <p:nvSpPr>
          <p:cNvPr id="876" name="Google Shape;876;p38"/>
          <p:cNvSpPr/>
          <p:nvPr/>
        </p:nvSpPr>
        <p:spPr>
          <a:xfrm>
            <a:off x="284471" y="4662836"/>
            <a:ext cx="1477423" cy="1477423"/>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latin typeface="Calibri"/>
              <a:ea typeface="Calibri"/>
              <a:cs typeface="Calibri"/>
              <a:sym typeface="Calibri"/>
            </a:endParaRPr>
          </a:p>
        </p:txBody>
      </p:sp>
      <p:sp>
        <p:nvSpPr>
          <p:cNvPr id="877" name="Google Shape;877;p38"/>
          <p:cNvSpPr/>
          <p:nvPr/>
        </p:nvSpPr>
        <p:spPr>
          <a:xfrm>
            <a:off x="1045133" y="4662836"/>
            <a:ext cx="1477423" cy="1477423"/>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latin typeface="Calibri"/>
              <a:ea typeface="Calibri"/>
              <a:cs typeface="Calibri"/>
              <a:sym typeface="Calibri"/>
            </a:endParaRPr>
          </a:p>
        </p:txBody>
      </p:sp>
      <p:sp>
        <p:nvSpPr>
          <p:cNvPr id="878" name="Google Shape;878;p38"/>
          <p:cNvSpPr/>
          <p:nvPr>
            <p:ph idx="2" type="pic"/>
          </p:nvPr>
        </p:nvSpPr>
        <p:spPr>
          <a:xfrm>
            <a:off x="8612937" y="2043520"/>
            <a:ext cx="3294591" cy="4096507"/>
          </a:xfrm>
          <a:prstGeom prst="rect">
            <a:avLst/>
          </a:prstGeom>
          <a:noFill/>
          <a:ln>
            <a:noFill/>
          </a:ln>
        </p:spPr>
      </p:sp>
      <p:grpSp>
        <p:nvGrpSpPr>
          <p:cNvPr id="879" name="Google Shape;879;p38"/>
          <p:cNvGrpSpPr/>
          <p:nvPr/>
        </p:nvGrpSpPr>
        <p:grpSpPr>
          <a:xfrm>
            <a:off x="6002199" y="217803"/>
            <a:ext cx="6000845" cy="710591"/>
            <a:chOff x="194386" y="217803"/>
            <a:chExt cx="6000845" cy="710591"/>
          </a:xfrm>
        </p:grpSpPr>
        <p:grpSp>
          <p:nvGrpSpPr>
            <p:cNvPr id="880" name="Google Shape;880;p38"/>
            <p:cNvGrpSpPr/>
            <p:nvPr/>
          </p:nvGrpSpPr>
          <p:grpSpPr>
            <a:xfrm>
              <a:off x="194386" y="217803"/>
              <a:ext cx="6000845" cy="215444"/>
              <a:chOff x="6002199" y="217803"/>
              <a:chExt cx="6000845" cy="215444"/>
            </a:xfrm>
          </p:grpSpPr>
          <p:sp>
            <p:nvSpPr>
              <p:cNvPr id="881" name="Google Shape;881;p38"/>
              <p:cNvSpPr txBox="1"/>
              <p:nvPr/>
            </p:nvSpPr>
            <p:spPr>
              <a:xfrm>
                <a:off x="10887386" y="217803"/>
                <a:ext cx="111565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lt1"/>
                    </a:solidFill>
                    <a:latin typeface="Arial"/>
                    <a:ea typeface="Arial"/>
                    <a:cs typeface="Arial"/>
                    <a:sym typeface="Arial"/>
                  </a:rPr>
                  <a:t>Template</a:t>
                </a:r>
                <a:endParaRPr/>
              </a:p>
            </p:txBody>
          </p:sp>
          <p:sp>
            <p:nvSpPr>
              <p:cNvPr id="882" name="Google Shape;882;p38"/>
              <p:cNvSpPr txBox="1"/>
              <p:nvPr/>
            </p:nvSpPr>
            <p:spPr>
              <a:xfrm>
                <a:off x="8444792" y="217803"/>
                <a:ext cx="1115658" cy="21544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
                    <a:solidFill>
                      <a:schemeClr val="lt1"/>
                    </a:solidFill>
                    <a:latin typeface="Arial"/>
                    <a:ea typeface="Arial"/>
                    <a:cs typeface="Arial"/>
                    <a:sym typeface="Arial"/>
                  </a:rPr>
                  <a:t>Brand Proposal</a:t>
                </a:r>
                <a:endParaRPr/>
              </a:p>
            </p:txBody>
          </p:sp>
          <p:sp>
            <p:nvSpPr>
              <p:cNvPr id="883" name="Google Shape;883;p38"/>
              <p:cNvSpPr txBox="1"/>
              <p:nvPr/>
            </p:nvSpPr>
            <p:spPr>
              <a:xfrm>
                <a:off x="6002199" y="217803"/>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Arial"/>
                    <a:ea typeface="Arial"/>
                    <a:cs typeface="Arial"/>
                    <a:sym typeface="Arial"/>
                  </a:rPr>
                  <a:t>State</a:t>
                </a:r>
                <a:endParaRPr/>
              </a:p>
            </p:txBody>
          </p:sp>
        </p:grpSp>
        <p:sp>
          <p:nvSpPr>
            <p:cNvPr id="884" name="Google Shape;884;p38"/>
            <p:cNvSpPr txBox="1"/>
            <p:nvPr/>
          </p:nvSpPr>
          <p:spPr>
            <a:xfrm>
              <a:off x="194386" y="489812"/>
              <a:ext cx="2166774" cy="43858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900">
                  <a:solidFill>
                    <a:schemeClr val="lt1"/>
                  </a:solidFill>
                  <a:latin typeface="Arial"/>
                  <a:ea typeface="Arial"/>
                  <a:cs typeface="Arial"/>
                  <a:sym typeface="Arial"/>
                </a:rPr>
                <a:t>Like design to be visually </a:t>
              </a:r>
              <a:endParaRPr/>
            </a:p>
            <a:p>
              <a:pPr indent="0" lvl="0" marL="0" marR="0" rtl="0" algn="l">
                <a:lnSpc>
                  <a:spcPct val="100000"/>
                </a:lnSpc>
                <a:spcBef>
                  <a:spcPts val="0"/>
                </a:spcBef>
                <a:spcAft>
                  <a:spcPts val="0"/>
                </a:spcAft>
                <a:buNone/>
              </a:pPr>
              <a:r>
                <a:rPr lang="en-US" sz="900">
                  <a:solidFill>
                    <a:schemeClr val="lt1"/>
                  </a:solidFill>
                  <a:latin typeface="Arial"/>
                  <a:ea typeface="Arial"/>
                  <a:cs typeface="Arial"/>
                  <a:sym typeface="Arial"/>
                </a:rPr>
                <a:t>Powerful, intellectually elegant</a:t>
              </a:r>
              <a:endParaRPr/>
            </a:p>
            <a:p>
              <a:pPr indent="0" lvl="0" marL="0" marR="0" rtl="0" algn="l">
                <a:lnSpc>
                  <a:spcPct val="100000"/>
                </a:lnSpc>
                <a:spcBef>
                  <a:spcPts val="0"/>
                </a:spcBef>
                <a:spcAft>
                  <a:spcPts val="0"/>
                </a:spcAft>
                <a:buNone/>
              </a:pPr>
              <a:r>
                <a:rPr lang="en-US" sz="900">
                  <a:solidFill>
                    <a:schemeClr val="lt1"/>
                  </a:solidFill>
                  <a:latin typeface="Arial"/>
                  <a:ea typeface="Arial"/>
                  <a:cs typeface="Arial"/>
                  <a:sym typeface="Arial"/>
                </a:rPr>
                <a:t>All timeless.</a:t>
              </a:r>
              <a:endParaRPr/>
            </a:p>
          </p:txBody>
        </p:sp>
      </p:grpSp>
      <p:cxnSp>
        <p:nvCxnSpPr>
          <p:cNvPr id="885" name="Google Shape;885;p38"/>
          <p:cNvCxnSpPr/>
          <p:nvPr/>
        </p:nvCxnSpPr>
        <p:spPr>
          <a:xfrm>
            <a:off x="6096000" y="433247"/>
            <a:ext cx="5811529" cy="0"/>
          </a:xfrm>
          <a:prstGeom prst="straightConnector1">
            <a:avLst/>
          </a:prstGeom>
          <a:noFill/>
          <a:ln cap="flat" cmpd="sng" w="9525">
            <a:solidFill>
              <a:schemeClr val="lt1">
                <a:alpha val="14901"/>
              </a:schemeClr>
            </a:solidFill>
            <a:prstDash val="solid"/>
            <a:miter lim="800000"/>
            <a:headEnd len="sm" w="sm" type="none"/>
            <a:tailEnd len="sm" w="sm" type="none"/>
          </a:ln>
        </p:spPr>
      </p:cxnSp>
      <p:cxnSp>
        <p:nvCxnSpPr>
          <p:cNvPr id="886" name="Google Shape;886;p38"/>
          <p:cNvCxnSpPr/>
          <p:nvPr/>
        </p:nvCxnSpPr>
        <p:spPr>
          <a:xfrm>
            <a:off x="284471" y="433247"/>
            <a:ext cx="5059054" cy="0"/>
          </a:xfrm>
          <a:prstGeom prst="straightConnector1">
            <a:avLst/>
          </a:prstGeom>
          <a:noFill/>
          <a:ln cap="flat" cmpd="sng" w="9525">
            <a:solidFill>
              <a:schemeClr val="lt1">
                <a:alpha val="14901"/>
              </a:schemeClr>
            </a:solidFill>
            <a:prstDash val="solid"/>
            <a:miter lim="800000"/>
            <a:headEnd len="sm" w="sm" type="none"/>
            <a:tailEnd len="sm" w="sm" type="none"/>
          </a:ln>
        </p:spPr>
      </p:cxnSp>
      <p:grpSp>
        <p:nvGrpSpPr>
          <p:cNvPr id="887" name="Google Shape;887;p38"/>
          <p:cNvGrpSpPr/>
          <p:nvPr/>
        </p:nvGrpSpPr>
        <p:grpSpPr>
          <a:xfrm>
            <a:off x="194386" y="217803"/>
            <a:ext cx="5246807" cy="215444"/>
            <a:chOff x="194386" y="217803"/>
            <a:chExt cx="5246807" cy="215444"/>
          </a:xfrm>
        </p:grpSpPr>
        <p:sp>
          <p:nvSpPr>
            <p:cNvPr id="888" name="Google Shape;888;p38"/>
            <p:cNvSpPr txBox="1"/>
            <p:nvPr/>
          </p:nvSpPr>
          <p:spPr>
            <a:xfrm>
              <a:off x="194386" y="217803"/>
              <a:ext cx="22744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Arial"/>
                  <a:ea typeface="Arial"/>
                  <a:cs typeface="Arial"/>
                  <a:sym typeface="Arial"/>
                </a:rPr>
                <a:t>XPR for New York</a:t>
              </a:r>
              <a:endParaRPr/>
            </a:p>
          </p:txBody>
        </p:sp>
        <p:sp>
          <p:nvSpPr>
            <p:cNvPr id="889" name="Google Shape;889;p38"/>
            <p:cNvSpPr txBox="1"/>
            <p:nvPr/>
          </p:nvSpPr>
          <p:spPr>
            <a:xfrm>
              <a:off x="4166605" y="217803"/>
              <a:ext cx="127458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lt1"/>
                  </a:solidFill>
                  <a:latin typeface="Arial"/>
                  <a:ea typeface="Arial"/>
                  <a:cs typeface="Arial"/>
                  <a:sym typeface="Arial"/>
                </a:rPr>
                <a:t>[ Agencies ]</a:t>
              </a:r>
              <a:endParaRPr/>
            </a:p>
          </p:txBody>
        </p:sp>
      </p:grpSp>
      <p:grpSp>
        <p:nvGrpSpPr>
          <p:cNvPr id="890" name="Google Shape;890;p38"/>
          <p:cNvGrpSpPr/>
          <p:nvPr/>
        </p:nvGrpSpPr>
        <p:grpSpPr>
          <a:xfrm>
            <a:off x="6052705" y="1382114"/>
            <a:ext cx="1373897" cy="243178"/>
            <a:chOff x="6052705" y="1382114"/>
            <a:chExt cx="1373897" cy="243178"/>
          </a:xfrm>
        </p:grpSpPr>
        <p:sp>
          <p:nvSpPr>
            <p:cNvPr id="891" name="Google Shape;891;p38"/>
            <p:cNvSpPr txBox="1"/>
            <p:nvPr/>
          </p:nvSpPr>
          <p:spPr>
            <a:xfrm>
              <a:off x="6706290" y="1382114"/>
              <a:ext cx="72031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2025</a:t>
              </a:r>
              <a:endParaRPr/>
            </a:p>
          </p:txBody>
        </p:sp>
        <p:sp>
          <p:nvSpPr>
            <p:cNvPr id="892" name="Google Shape;892;p38"/>
            <p:cNvSpPr/>
            <p:nvPr/>
          </p:nvSpPr>
          <p:spPr>
            <a:xfrm>
              <a:off x="6801639" y="1395742"/>
              <a:ext cx="527295" cy="206181"/>
            </a:xfrm>
            <a:prstGeom prst="roundRect">
              <a:avLst>
                <a:gd fmla="val 26316" name="adj"/>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93" name="Google Shape;893;p38"/>
            <p:cNvSpPr/>
            <p:nvPr/>
          </p:nvSpPr>
          <p:spPr>
            <a:xfrm>
              <a:off x="6566508" y="1393966"/>
              <a:ext cx="209732" cy="209732"/>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94" name="Google Shape;894;p38"/>
            <p:cNvSpPr/>
            <p:nvPr/>
          </p:nvSpPr>
          <p:spPr>
            <a:xfrm>
              <a:off x="6331378" y="1393966"/>
              <a:ext cx="209732" cy="209732"/>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95" name="Google Shape;895;p38"/>
            <p:cNvSpPr/>
            <p:nvPr/>
          </p:nvSpPr>
          <p:spPr>
            <a:xfrm>
              <a:off x="6096248" y="1393966"/>
              <a:ext cx="209732" cy="209732"/>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96" name="Google Shape;896;p38"/>
            <p:cNvSpPr txBox="1"/>
            <p:nvPr/>
          </p:nvSpPr>
          <p:spPr>
            <a:xfrm>
              <a:off x="6052705" y="1383649"/>
              <a:ext cx="303168"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B</a:t>
              </a:r>
              <a:endParaRPr/>
            </a:p>
          </p:txBody>
        </p:sp>
        <p:sp>
          <p:nvSpPr>
            <p:cNvPr id="897" name="Google Shape;897;p38"/>
            <p:cNvSpPr txBox="1"/>
            <p:nvPr/>
          </p:nvSpPr>
          <p:spPr>
            <a:xfrm>
              <a:off x="6254573"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G</a:t>
              </a:r>
              <a:endParaRPr/>
            </a:p>
          </p:txBody>
        </p:sp>
        <p:sp>
          <p:nvSpPr>
            <p:cNvPr id="898" name="Google Shape;898;p38"/>
            <p:cNvSpPr txBox="1"/>
            <p:nvPr/>
          </p:nvSpPr>
          <p:spPr>
            <a:xfrm>
              <a:off x="6489703"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T</a:t>
              </a:r>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2" name="Shape 902"/>
        <p:cNvGrpSpPr/>
        <p:nvPr/>
      </p:nvGrpSpPr>
      <p:grpSpPr>
        <a:xfrm>
          <a:off x="0" y="0"/>
          <a:ext cx="0" cy="0"/>
          <a:chOff x="0" y="0"/>
          <a:chExt cx="0" cy="0"/>
        </a:xfrm>
      </p:grpSpPr>
      <p:sp>
        <p:nvSpPr>
          <p:cNvPr id="903" name="Google Shape;903;p39"/>
          <p:cNvSpPr/>
          <p:nvPr/>
        </p:nvSpPr>
        <p:spPr>
          <a:xfrm>
            <a:off x="0" y="0"/>
            <a:ext cx="12192000" cy="6858006"/>
          </a:xfrm>
          <a:prstGeom prst="rect">
            <a:avLst/>
          </a:prstGeom>
          <a:solidFill>
            <a:schemeClr val="accent4">
              <a:alpha val="5098"/>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04" name="Google Shape;904;p39"/>
          <p:cNvSpPr txBox="1"/>
          <p:nvPr/>
        </p:nvSpPr>
        <p:spPr>
          <a:xfrm>
            <a:off x="-2865863" y="-2598234"/>
            <a:ext cx="18473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05" name="Google Shape;905;p39"/>
          <p:cNvSpPr/>
          <p:nvPr/>
        </p:nvSpPr>
        <p:spPr>
          <a:xfrm>
            <a:off x="0" y="-3"/>
            <a:ext cx="12192000" cy="6858006"/>
          </a:xfrm>
          <a:prstGeom prst="rect">
            <a:avLst/>
          </a:prstGeom>
          <a:blipFill rotWithShape="1">
            <a:blip r:embed="rId3">
              <a:alphaModFix amt="5000"/>
            </a:blip>
            <a:tile algn="tl" flip="none" tx="0" sx="100000" ty="0" sy="10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906" name="Google Shape;906;p39"/>
          <p:cNvCxnSpPr/>
          <p:nvPr/>
        </p:nvCxnSpPr>
        <p:spPr>
          <a:xfrm>
            <a:off x="2064430" y="3719708"/>
            <a:ext cx="4031570" cy="0"/>
          </a:xfrm>
          <a:prstGeom prst="straightConnector1">
            <a:avLst/>
          </a:prstGeom>
          <a:noFill/>
          <a:ln cap="flat" cmpd="sng" w="12700">
            <a:solidFill>
              <a:schemeClr val="dk1">
                <a:alpha val="9803"/>
              </a:schemeClr>
            </a:solidFill>
            <a:prstDash val="solid"/>
            <a:miter lim="800000"/>
            <a:headEnd len="sm" w="sm" type="none"/>
            <a:tailEnd len="sm" w="sm" type="none"/>
          </a:ln>
        </p:spPr>
      </p:cxnSp>
      <p:cxnSp>
        <p:nvCxnSpPr>
          <p:cNvPr id="907" name="Google Shape;907;p39"/>
          <p:cNvCxnSpPr/>
          <p:nvPr/>
        </p:nvCxnSpPr>
        <p:spPr>
          <a:xfrm>
            <a:off x="2064430" y="4176908"/>
            <a:ext cx="4031570" cy="0"/>
          </a:xfrm>
          <a:prstGeom prst="straightConnector1">
            <a:avLst/>
          </a:prstGeom>
          <a:noFill/>
          <a:ln cap="flat" cmpd="sng" w="12700">
            <a:solidFill>
              <a:schemeClr val="dk1">
                <a:alpha val="9803"/>
              </a:schemeClr>
            </a:solidFill>
            <a:prstDash val="solid"/>
            <a:miter lim="800000"/>
            <a:headEnd len="sm" w="sm" type="none"/>
            <a:tailEnd len="sm" w="sm" type="none"/>
          </a:ln>
        </p:spPr>
      </p:cxnSp>
      <p:cxnSp>
        <p:nvCxnSpPr>
          <p:cNvPr id="908" name="Google Shape;908;p39"/>
          <p:cNvCxnSpPr/>
          <p:nvPr/>
        </p:nvCxnSpPr>
        <p:spPr>
          <a:xfrm>
            <a:off x="2064430" y="4627758"/>
            <a:ext cx="4031570" cy="0"/>
          </a:xfrm>
          <a:prstGeom prst="straightConnector1">
            <a:avLst/>
          </a:prstGeom>
          <a:noFill/>
          <a:ln cap="flat" cmpd="sng" w="12700">
            <a:solidFill>
              <a:schemeClr val="dk1">
                <a:alpha val="9803"/>
              </a:schemeClr>
            </a:solidFill>
            <a:prstDash val="solid"/>
            <a:miter lim="800000"/>
            <a:headEnd len="sm" w="sm" type="none"/>
            <a:tailEnd len="sm" w="sm" type="none"/>
          </a:ln>
        </p:spPr>
      </p:cxnSp>
      <p:cxnSp>
        <p:nvCxnSpPr>
          <p:cNvPr id="909" name="Google Shape;909;p39"/>
          <p:cNvCxnSpPr/>
          <p:nvPr/>
        </p:nvCxnSpPr>
        <p:spPr>
          <a:xfrm>
            <a:off x="2064430" y="5078608"/>
            <a:ext cx="4031570" cy="0"/>
          </a:xfrm>
          <a:prstGeom prst="straightConnector1">
            <a:avLst/>
          </a:prstGeom>
          <a:noFill/>
          <a:ln cap="flat" cmpd="sng" w="12700">
            <a:solidFill>
              <a:schemeClr val="dk1">
                <a:alpha val="9803"/>
              </a:schemeClr>
            </a:solidFill>
            <a:prstDash val="solid"/>
            <a:miter lim="800000"/>
            <a:headEnd len="sm" w="sm" type="none"/>
            <a:tailEnd len="sm" w="sm" type="none"/>
          </a:ln>
        </p:spPr>
      </p:cxnSp>
      <p:cxnSp>
        <p:nvCxnSpPr>
          <p:cNvPr id="910" name="Google Shape;910;p39"/>
          <p:cNvCxnSpPr/>
          <p:nvPr/>
        </p:nvCxnSpPr>
        <p:spPr>
          <a:xfrm>
            <a:off x="2064430" y="5529458"/>
            <a:ext cx="4031570" cy="0"/>
          </a:xfrm>
          <a:prstGeom prst="straightConnector1">
            <a:avLst/>
          </a:prstGeom>
          <a:noFill/>
          <a:ln cap="flat" cmpd="sng" w="12700">
            <a:solidFill>
              <a:schemeClr val="dk1">
                <a:alpha val="9803"/>
              </a:schemeClr>
            </a:solidFill>
            <a:prstDash val="solid"/>
            <a:miter lim="800000"/>
            <a:headEnd len="sm" w="sm" type="none"/>
            <a:tailEnd len="sm" w="sm" type="none"/>
          </a:ln>
        </p:spPr>
      </p:cxnSp>
      <p:sp>
        <p:nvSpPr>
          <p:cNvPr id="911" name="Google Shape;911;p39"/>
          <p:cNvSpPr txBox="1"/>
          <p:nvPr/>
        </p:nvSpPr>
        <p:spPr>
          <a:xfrm>
            <a:off x="2274171" y="3439234"/>
            <a:ext cx="2229906"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0" lang="en-US" sz="900" u="none" strike="noStrike">
                <a:solidFill>
                  <a:srgbClr val="000000"/>
                </a:solidFill>
                <a:latin typeface="Poppins Medium"/>
                <a:ea typeface="Poppins Medium"/>
                <a:cs typeface="Poppins Medium"/>
                <a:sym typeface="Poppins Medium"/>
              </a:rPr>
              <a:t>PROPOSAL IDEA</a:t>
            </a:r>
            <a:endParaRPr/>
          </a:p>
        </p:txBody>
      </p:sp>
      <p:sp>
        <p:nvSpPr>
          <p:cNvPr id="912" name="Google Shape;912;p39"/>
          <p:cNvSpPr txBox="1"/>
          <p:nvPr/>
        </p:nvSpPr>
        <p:spPr>
          <a:xfrm>
            <a:off x="2274171" y="3883552"/>
            <a:ext cx="2229906"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0" lang="en-US" sz="900" u="none" strike="noStrike">
                <a:solidFill>
                  <a:srgbClr val="000000"/>
                </a:solidFill>
                <a:latin typeface="Poppins Medium"/>
                <a:ea typeface="Poppins Medium"/>
                <a:cs typeface="Poppins Medium"/>
                <a:sym typeface="Poppins Medium"/>
              </a:rPr>
              <a:t>CLEAN</a:t>
            </a:r>
            <a:endParaRPr/>
          </a:p>
        </p:txBody>
      </p:sp>
      <p:sp>
        <p:nvSpPr>
          <p:cNvPr id="913" name="Google Shape;913;p39"/>
          <p:cNvSpPr txBox="1"/>
          <p:nvPr/>
        </p:nvSpPr>
        <p:spPr>
          <a:xfrm>
            <a:off x="2274171" y="4337577"/>
            <a:ext cx="2229906"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0" lang="en-US" sz="900" u="none" strike="noStrike">
                <a:solidFill>
                  <a:srgbClr val="000000"/>
                </a:solidFill>
                <a:latin typeface="Poppins Medium"/>
                <a:ea typeface="Poppins Medium"/>
                <a:cs typeface="Poppins Medium"/>
                <a:sym typeface="Poppins Medium"/>
              </a:rPr>
              <a:t>AWESOME</a:t>
            </a:r>
            <a:endParaRPr/>
          </a:p>
        </p:txBody>
      </p:sp>
      <p:sp>
        <p:nvSpPr>
          <p:cNvPr id="914" name="Google Shape;914;p39"/>
          <p:cNvSpPr txBox="1"/>
          <p:nvPr/>
        </p:nvSpPr>
        <p:spPr>
          <a:xfrm>
            <a:off x="2274171" y="4785252"/>
            <a:ext cx="2229906"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0" lang="en-US" sz="900" u="none" strike="noStrike">
                <a:solidFill>
                  <a:srgbClr val="000000"/>
                </a:solidFill>
                <a:latin typeface="Poppins Medium"/>
                <a:ea typeface="Poppins Medium"/>
                <a:cs typeface="Poppins Medium"/>
                <a:sym typeface="Poppins Medium"/>
              </a:rPr>
              <a:t>IDEA</a:t>
            </a:r>
            <a:endParaRPr/>
          </a:p>
        </p:txBody>
      </p:sp>
      <p:sp>
        <p:nvSpPr>
          <p:cNvPr id="915" name="Google Shape;915;p39"/>
          <p:cNvSpPr txBox="1"/>
          <p:nvPr/>
        </p:nvSpPr>
        <p:spPr>
          <a:xfrm>
            <a:off x="2274171" y="5229752"/>
            <a:ext cx="2229906"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0" lang="en-US" sz="900" u="none" strike="noStrike">
                <a:solidFill>
                  <a:srgbClr val="000000"/>
                </a:solidFill>
                <a:latin typeface="Poppins Medium"/>
                <a:ea typeface="Poppins Medium"/>
                <a:cs typeface="Poppins Medium"/>
                <a:sym typeface="Poppins Medium"/>
              </a:rPr>
              <a:t>CREATIVE DESIGN</a:t>
            </a:r>
            <a:endParaRPr/>
          </a:p>
        </p:txBody>
      </p:sp>
      <p:sp>
        <p:nvSpPr>
          <p:cNvPr id="916" name="Google Shape;916;p39"/>
          <p:cNvSpPr txBox="1"/>
          <p:nvPr/>
        </p:nvSpPr>
        <p:spPr>
          <a:xfrm>
            <a:off x="2274171" y="5693302"/>
            <a:ext cx="2229906"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0" lang="en-US" sz="900" u="none" strike="noStrike">
                <a:solidFill>
                  <a:srgbClr val="000000"/>
                </a:solidFill>
                <a:latin typeface="Poppins Medium"/>
                <a:ea typeface="Poppins Medium"/>
                <a:cs typeface="Poppins Medium"/>
                <a:sym typeface="Poppins Medium"/>
              </a:rPr>
              <a:t>PROJECT</a:t>
            </a:r>
            <a:endParaRPr/>
          </a:p>
        </p:txBody>
      </p:sp>
      <p:sp>
        <p:nvSpPr>
          <p:cNvPr id="917" name="Google Shape;917;p39"/>
          <p:cNvSpPr txBox="1"/>
          <p:nvPr/>
        </p:nvSpPr>
        <p:spPr>
          <a:xfrm>
            <a:off x="2274171" y="2092939"/>
            <a:ext cx="1010854" cy="340093"/>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b="0" i="0" lang="en-US" sz="800" u="none" strike="noStrike">
                <a:solidFill>
                  <a:schemeClr val="dk1"/>
                </a:solidFill>
                <a:latin typeface="Arimo"/>
                <a:ea typeface="Arimo"/>
                <a:cs typeface="Arimo"/>
                <a:sym typeface="Arimo"/>
              </a:rPr>
              <a:t>Brand</a:t>
            </a:r>
            <a:endParaRPr/>
          </a:p>
          <a:p>
            <a:pPr indent="0" lvl="0" marL="0" marR="0" rtl="0" algn="l">
              <a:lnSpc>
                <a:spcPct val="125000"/>
              </a:lnSpc>
              <a:spcBef>
                <a:spcPts val="0"/>
              </a:spcBef>
              <a:spcAft>
                <a:spcPts val="0"/>
              </a:spcAft>
              <a:buNone/>
            </a:pPr>
            <a:r>
              <a:rPr b="0" i="0" lang="en-US" sz="800" u="none" strike="noStrike">
                <a:solidFill>
                  <a:schemeClr val="dk1"/>
                </a:solidFill>
                <a:latin typeface="Arimo"/>
                <a:ea typeface="Arimo"/>
                <a:cs typeface="Arimo"/>
                <a:sym typeface="Arimo"/>
              </a:rPr>
              <a:t>Proposal Setting</a:t>
            </a:r>
            <a:endParaRPr sz="800">
              <a:solidFill>
                <a:schemeClr val="dk1"/>
              </a:solidFill>
              <a:latin typeface="Arimo"/>
              <a:ea typeface="Arimo"/>
              <a:cs typeface="Arimo"/>
              <a:sym typeface="Arimo"/>
            </a:endParaRPr>
          </a:p>
        </p:txBody>
      </p:sp>
      <p:sp>
        <p:nvSpPr>
          <p:cNvPr id="918" name="Google Shape;918;p39"/>
          <p:cNvSpPr txBox="1"/>
          <p:nvPr/>
        </p:nvSpPr>
        <p:spPr>
          <a:xfrm>
            <a:off x="3732716" y="2087502"/>
            <a:ext cx="1931105" cy="669414"/>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No agency, program or initiative will use or create its own logo with the following exceptions: NY State Lottery, MTA, ILNY, Start branding guidelines.</a:t>
            </a:r>
            <a:endParaRPr/>
          </a:p>
        </p:txBody>
      </p:sp>
      <p:sp>
        <p:nvSpPr>
          <p:cNvPr id="919" name="Google Shape;919;p39"/>
          <p:cNvSpPr txBox="1"/>
          <p:nvPr/>
        </p:nvSpPr>
        <p:spPr>
          <a:xfrm>
            <a:off x="6756237" y="2039104"/>
            <a:ext cx="191565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Poppins Medium"/>
                <a:ea typeface="Poppins Medium"/>
                <a:cs typeface="Poppins Medium"/>
                <a:sym typeface="Poppins Medium"/>
              </a:rPr>
              <a:t>Project</a:t>
            </a:r>
            <a:endParaRPr/>
          </a:p>
        </p:txBody>
      </p:sp>
      <p:sp>
        <p:nvSpPr>
          <p:cNvPr id="920" name="Google Shape;920;p39"/>
          <p:cNvSpPr txBox="1"/>
          <p:nvPr/>
        </p:nvSpPr>
        <p:spPr>
          <a:xfrm>
            <a:off x="6756237" y="2268363"/>
            <a:ext cx="2379163"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chemeClr val="dk1"/>
                </a:solidFill>
                <a:latin typeface="Arimo"/>
                <a:ea typeface="Arimo"/>
                <a:cs typeface="Arimo"/>
                <a:sym typeface="Arimo"/>
              </a:rPr>
              <a:t>[ Special Slide for Proposal ] </a:t>
            </a:r>
            <a:endParaRPr/>
          </a:p>
        </p:txBody>
      </p:sp>
      <p:sp>
        <p:nvSpPr>
          <p:cNvPr id="921" name="Google Shape;921;p39"/>
          <p:cNvSpPr txBox="1"/>
          <p:nvPr/>
        </p:nvSpPr>
        <p:spPr>
          <a:xfrm>
            <a:off x="6756237" y="2608144"/>
            <a:ext cx="4655950" cy="438582"/>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No agency, program or initiative will use or create its own logo with the following exceptions: NY State Lottery, MTA, ILNY, Start Up NY. These legacy logos will still be required to co-brand their materials and follow all other branding guidelines.</a:t>
            </a:r>
            <a:endParaRPr/>
          </a:p>
        </p:txBody>
      </p:sp>
      <p:sp>
        <p:nvSpPr>
          <p:cNvPr id="922" name="Google Shape;922;p39"/>
          <p:cNvSpPr txBox="1"/>
          <p:nvPr/>
        </p:nvSpPr>
        <p:spPr>
          <a:xfrm rot="-5400000">
            <a:off x="645747" y="3787653"/>
            <a:ext cx="1057408" cy="340093"/>
          </a:xfrm>
          <a:prstGeom prst="rect">
            <a:avLst/>
          </a:prstGeom>
          <a:noFill/>
          <a:ln>
            <a:noFill/>
          </a:ln>
        </p:spPr>
        <p:txBody>
          <a:bodyPr anchorCtr="0" anchor="t" bIns="45700" lIns="91425" spcFirstLastPara="1" rIns="91425" wrap="square" tIns="45700">
            <a:spAutoFit/>
          </a:bodyPr>
          <a:lstStyle/>
          <a:p>
            <a:pPr indent="0" lvl="0" marL="0" marR="0" rtl="0" algn="ctr">
              <a:lnSpc>
                <a:spcPct val="125000"/>
              </a:lnSpc>
              <a:spcBef>
                <a:spcPts val="0"/>
              </a:spcBef>
              <a:spcAft>
                <a:spcPts val="0"/>
              </a:spcAft>
              <a:buNone/>
            </a:pPr>
            <a:r>
              <a:rPr b="0" i="0" lang="en-US" sz="800" u="none" strike="noStrike">
                <a:solidFill>
                  <a:schemeClr val="dk1"/>
                </a:solidFill>
                <a:latin typeface="Arimo"/>
                <a:ea typeface="Arimo"/>
                <a:cs typeface="Arimo"/>
                <a:sym typeface="Arimo"/>
              </a:rPr>
              <a:t>Proposal</a:t>
            </a:r>
            <a:endParaRPr/>
          </a:p>
          <a:p>
            <a:pPr indent="0" lvl="0" marL="0" marR="0" rtl="0" algn="ctr">
              <a:lnSpc>
                <a:spcPct val="125000"/>
              </a:lnSpc>
              <a:spcBef>
                <a:spcPts val="0"/>
              </a:spcBef>
              <a:spcAft>
                <a:spcPts val="0"/>
              </a:spcAft>
              <a:buNone/>
            </a:pPr>
            <a:r>
              <a:rPr b="0" i="0" lang="en-US" sz="800" u="none" strike="noStrike">
                <a:solidFill>
                  <a:schemeClr val="dk1"/>
                </a:solidFill>
                <a:latin typeface="Arimo"/>
                <a:ea typeface="Arimo"/>
                <a:cs typeface="Arimo"/>
                <a:sym typeface="Arimo"/>
              </a:rPr>
              <a:t>Estimate Idea</a:t>
            </a:r>
            <a:endParaRPr sz="800">
              <a:solidFill>
                <a:schemeClr val="dk1"/>
              </a:solidFill>
              <a:latin typeface="Arimo"/>
              <a:ea typeface="Arimo"/>
              <a:cs typeface="Arimo"/>
              <a:sym typeface="Arimo"/>
            </a:endParaRPr>
          </a:p>
        </p:txBody>
      </p:sp>
      <p:sp>
        <p:nvSpPr>
          <p:cNvPr id="923" name="Google Shape;923;p39"/>
          <p:cNvSpPr txBox="1"/>
          <p:nvPr/>
        </p:nvSpPr>
        <p:spPr>
          <a:xfrm>
            <a:off x="6750075" y="3050452"/>
            <a:ext cx="3377495" cy="784830"/>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NO AGENCY, PROGRAM OR INITIATIVE WILL USE OR CREATE ITS OWN LOGO WITH THE FOLLOWING EXCEPTIONS: NY STATE LOTTERY, MTA, ILNY, START UP NY. THESE LEGACY LOGOS WILL STILL BE REQUIRED TO CO-BRAND THEIR MATERIALS AND FOLLOW ALL OTHER BRANDING GUIDELINES.</a:t>
            </a:r>
            <a:endParaRPr/>
          </a:p>
        </p:txBody>
      </p:sp>
      <p:cxnSp>
        <p:nvCxnSpPr>
          <p:cNvPr id="924" name="Google Shape;924;p39"/>
          <p:cNvCxnSpPr/>
          <p:nvPr/>
        </p:nvCxnSpPr>
        <p:spPr>
          <a:xfrm>
            <a:off x="2064427" y="1758802"/>
            <a:ext cx="0" cy="4665944"/>
          </a:xfrm>
          <a:prstGeom prst="straightConnector1">
            <a:avLst/>
          </a:prstGeom>
          <a:noFill/>
          <a:ln cap="flat" cmpd="sng" w="12700">
            <a:solidFill>
              <a:schemeClr val="dk1">
                <a:alpha val="9803"/>
              </a:schemeClr>
            </a:solidFill>
            <a:prstDash val="solid"/>
            <a:miter lim="800000"/>
            <a:headEnd len="sm" w="sm" type="none"/>
            <a:tailEnd len="sm" w="sm" type="none"/>
          </a:ln>
        </p:spPr>
      </p:cxnSp>
      <p:cxnSp>
        <p:nvCxnSpPr>
          <p:cNvPr id="925" name="Google Shape;925;p39"/>
          <p:cNvCxnSpPr/>
          <p:nvPr/>
        </p:nvCxnSpPr>
        <p:spPr>
          <a:xfrm>
            <a:off x="284471" y="1758802"/>
            <a:ext cx="0" cy="4665944"/>
          </a:xfrm>
          <a:prstGeom prst="straightConnector1">
            <a:avLst/>
          </a:prstGeom>
          <a:noFill/>
          <a:ln cap="flat" cmpd="sng" w="12700">
            <a:solidFill>
              <a:schemeClr val="dk1">
                <a:alpha val="9803"/>
              </a:schemeClr>
            </a:solidFill>
            <a:prstDash val="solid"/>
            <a:miter lim="800000"/>
            <a:headEnd len="sm" w="sm" type="none"/>
            <a:tailEnd len="sm" w="sm" type="none"/>
          </a:ln>
        </p:spPr>
      </p:cxnSp>
      <p:cxnSp>
        <p:nvCxnSpPr>
          <p:cNvPr id="926" name="Google Shape;926;p39"/>
          <p:cNvCxnSpPr/>
          <p:nvPr/>
        </p:nvCxnSpPr>
        <p:spPr>
          <a:xfrm>
            <a:off x="6095998" y="1758802"/>
            <a:ext cx="0" cy="4665944"/>
          </a:xfrm>
          <a:prstGeom prst="straightConnector1">
            <a:avLst/>
          </a:prstGeom>
          <a:noFill/>
          <a:ln cap="flat" cmpd="sng" w="12700">
            <a:solidFill>
              <a:schemeClr val="dk1">
                <a:alpha val="9803"/>
              </a:schemeClr>
            </a:solidFill>
            <a:prstDash val="solid"/>
            <a:miter lim="800000"/>
            <a:headEnd len="sm" w="sm" type="none"/>
            <a:tailEnd len="sm" w="sm" type="none"/>
          </a:ln>
        </p:spPr>
      </p:cxnSp>
      <p:sp>
        <p:nvSpPr>
          <p:cNvPr id="927" name="Google Shape;927;p39"/>
          <p:cNvSpPr/>
          <p:nvPr/>
        </p:nvSpPr>
        <p:spPr>
          <a:xfrm>
            <a:off x="724357" y="3512001"/>
            <a:ext cx="900184" cy="900184"/>
          </a:xfrm>
          <a:prstGeom prst="ellipse">
            <a:avLst/>
          </a:prstGeom>
          <a:solidFill>
            <a:srgbClr val="262626"/>
          </a:solidFill>
          <a:ln cap="flat" cmpd="sng" w="12700">
            <a:solidFill>
              <a:schemeClr val="dk1">
                <a:alpha val="24705"/>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28" name="Google Shape;928;p39"/>
          <p:cNvSpPr txBox="1"/>
          <p:nvPr/>
        </p:nvSpPr>
        <p:spPr>
          <a:xfrm>
            <a:off x="777740" y="3723534"/>
            <a:ext cx="793419" cy="468333"/>
          </a:xfrm>
          <a:prstGeom prst="rect">
            <a:avLst/>
          </a:prstGeom>
          <a:noFill/>
          <a:ln>
            <a:noFill/>
          </a:ln>
        </p:spPr>
        <p:txBody>
          <a:bodyPr anchorCtr="0" anchor="t" bIns="45700" lIns="91425" spcFirstLastPara="1" rIns="91425" wrap="square" tIns="45700">
            <a:spAutoFit/>
          </a:bodyPr>
          <a:lstStyle/>
          <a:p>
            <a:pPr indent="0" lvl="0" marL="0" marR="0" rtl="0" algn="ctr">
              <a:lnSpc>
                <a:spcPct val="125000"/>
              </a:lnSpc>
              <a:spcBef>
                <a:spcPts val="0"/>
              </a:spcBef>
              <a:spcAft>
                <a:spcPts val="0"/>
              </a:spcAft>
              <a:buNone/>
            </a:pPr>
            <a:r>
              <a:rPr b="0" i="0" lang="en-US" sz="800" u="none" strike="noStrike">
                <a:solidFill>
                  <a:schemeClr val="lt1"/>
                </a:solidFill>
                <a:latin typeface="Arimo"/>
                <a:ea typeface="Arimo"/>
                <a:cs typeface="Arimo"/>
                <a:sym typeface="Arimo"/>
              </a:rPr>
              <a:t>Proposal</a:t>
            </a:r>
            <a:endParaRPr/>
          </a:p>
          <a:p>
            <a:pPr indent="0" lvl="0" marL="0" marR="0" rtl="0" algn="ctr">
              <a:lnSpc>
                <a:spcPct val="125000"/>
              </a:lnSpc>
              <a:spcBef>
                <a:spcPts val="0"/>
              </a:spcBef>
              <a:spcAft>
                <a:spcPts val="0"/>
              </a:spcAft>
              <a:buNone/>
            </a:pPr>
            <a:r>
              <a:rPr b="0" i="0" lang="en-US" sz="800" u="none" strike="noStrike">
                <a:solidFill>
                  <a:schemeClr val="lt1"/>
                </a:solidFill>
                <a:latin typeface="Arimo"/>
                <a:ea typeface="Arimo"/>
                <a:cs typeface="Arimo"/>
                <a:sym typeface="Arimo"/>
              </a:rPr>
              <a:t>Estimate Idea</a:t>
            </a:r>
            <a:endParaRPr sz="800">
              <a:solidFill>
                <a:schemeClr val="lt1"/>
              </a:solidFill>
              <a:latin typeface="Arimo"/>
              <a:ea typeface="Arimo"/>
              <a:cs typeface="Arimo"/>
              <a:sym typeface="Arimo"/>
            </a:endParaRPr>
          </a:p>
        </p:txBody>
      </p:sp>
      <p:sp>
        <p:nvSpPr>
          <p:cNvPr id="929" name="Google Shape;929;p39"/>
          <p:cNvSpPr txBox="1"/>
          <p:nvPr/>
        </p:nvSpPr>
        <p:spPr>
          <a:xfrm rot="-5400000">
            <a:off x="645747" y="5260807"/>
            <a:ext cx="105740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800" u="none" strike="noStrike">
                <a:solidFill>
                  <a:schemeClr val="dk1"/>
                </a:solidFill>
                <a:latin typeface="Arimo"/>
                <a:ea typeface="Arimo"/>
                <a:cs typeface="Arimo"/>
                <a:sym typeface="Arimo"/>
              </a:rPr>
              <a:t>www.</a:t>
            </a:r>
            <a:endParaRPr/>
          </a:p>
        </p:txBody>
      </p:sp>
      <p:sp>
        <p:nvSpPr>
          <p:cNvPr id="930" name="Google Shape;930;p39"/>
          <p:cNvSpPr txBox="1"/>
          <p:nvPr/>
        </p:nvSpPr>
        <p:spPr>
          <a:xfrm rot="-5400000">
            <a:off x="645747" y="4567926"/>
            <a:ext cx="105740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800" u="none" strike="noStrike">
                <a:solidFill>
                  <a:schemeClr val="dk1"/>
                </a:solidFill>
                <a:latin typeface="Arimo"/>
                <a:ea typeface="Arimo"/>
                <a:cs typeface="Arimo"/>
                <a:sym typeface="Arimo"/>
              </a:rPr>
              <a:t>XPR</a:t>
            </a:r>
            <a:endParaRPr/>
          </a:p>
        </p:txBody>
      </p:sp>
      <p:sp>
        <p:nvSpPr>
          <p:cNvPr id="931" name="Google Shape;931;p39"/>
          <p:cNvSpPr txBox="1"/>
          <p:nvPr/>
        </p:nvSpPr>
        <p:spPr>
          <a:xfrm rot="-5400000">
            <a:off x="645747" y="2394490"/>
            <a:ext cx="105740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n-US" sz="800" u="none" strike="noStrike">
                <a:solidFill>
                  <a:schemeClr val="dk1"/>
                </a:solidFill>
                <a:latin typeface="Arimo"/>
                <a:ea typeface="Arimo"/>
                <a:cs typeface="Arimo"/>
                <a:sym typeface="Arimo"/>
              </a:rPr>
              <a:t>com.</a:t>
            </a:r>
            <a:endParaRPr/>
          </a:p>
        </p:txBody>
      </p:sp>
      <p:sp>
        <p:nvSpPr>
          <p:cNvPr id="932" name="Google Shape;932;p39"/>
          <p:cNvSpPr txBox="1"/>
          <p:nvPr/>
        </p:nvSpPr>
        <p:spPr>
          <a:xfrm rot="-5400000">
            <a:off x="645747" y="3019565"/>
            <a:ext cx="105740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0" i="0" lang="en-US" sz="800" u="none" strike="noStrike">
                <a:solidFill>
                  <a:schemeClr val="dk1"/>
                </a:solidFill>
                <a:latin typeface="Arimo"/>
                <a:ea typeface="Arimo"/>
                <a:cs typeface="Arimo"/>
                <a:sym typeface="Arimo"/>
              </a:rPr>
              <a:t>brand</a:t>
            </a:r>
            <a:endParaRPr/>
          </a:p>
        </p:txBody>
      </p:sp>
      <p:cxnSp>
        <p:nvCxnSpPr>
          <p:cNvPr id="933" name="Google Shape;933;p39"/>
          <p:cNvCxnSpPr/>
          <p:nvPr/>
        </p:nvCxnSpPr>
        <p:spPr>
          <a:xfrm>
            <a:off x="2064430" y="3226223"/>
            <a:ext cx="4031570" cy="0"/>
          </a:xfrm>
          <a:prstGeom prst="straightConnector1">
            <a:avLst/>
          </a:prstGeom>
          <a:noFill/>
          <a:ln cap="flat" cmpd="sng" w="12700">
            <a:solidFill>
              <a:schemeClr val="dk1">
                <a:alpha val="9803"/>
              </a:schemeClr>
            </a:solidFill>
            <a:prstDash val="solid"/>
            <a:miter lim="800000"/>
            <a:headEnd len="sm" w="sm" type="none"/>
            <a:tailEnd len="sm" w="sm" type="none"/>
          </a:ln>
        </p:spPr>
      </p:cxnSp>
      <p:sp>
        <p:nvSpPr>
          <p:cNvPr id="934" name="Google Shape;934;p39"/>
          <p:cNvSpPr txBox="1"/>
          <p:nvPr/>
        </p:nvSpPr>
        <p:spPr>
          <a:xfrm>
            <a:off x="194386" y="1317143"/>
            <a:ext cx="398299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Poppins Medium"/>
                <a:ea typeface="Poppins Medium"/>
                <a:cs typeface="Poppins Medium"/>
                <a:sym typeface="Poppins Medium"/>
              </a:rPr>
              <a:t>HOW WE WORK</a:t>
            </a:r>
            <a:endParaRPr/>
          </a:p>
        </p:txBody>
      </p:sp>
      <p:cxnSp>
        <p:nvCxnSpPr>
          <p:cNvPr id="935" name="Google Shape;935;p39"/>
          <p:cNvCxnSpPr/>
          <p:nvPr/>
        </p:nvCxnSpPr>
        <p:spPr>
          <a:xfrm>
            <a:off x="284471" y="1758805"/>
            <a:ext cx="5787284"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936" name="Google Shape;936;p39"/>
          <p:cNvCxnSpPr/>
          <p:nvPr/>
        </p:nvCxnSpPr>
        <p:spPr>
          <a:xfrm>
            <a:off x="6096000" y="1758805"/>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grpSp>
        <p:nvGrpSpPr>
          <p:cNvPr id="937" name="Google Shape;937;p39"/>
          <p:cNvGrpSpPr/>
          <p:nvPr/>
        </p:nvGrpSpPr>
        <p:grpSpPr>
          <a:xfrm>
            <a:off x="6002199" y="6450146"/>
            <a:ext cx="3168567" cy="215444"/>
            <a:chOff x="3346704" y="3321278"/>
            <a:chExt cx="3168567" cy="215444"/>
          </a:xfrm>
        </p:grpSpPr>
        <p:sp>
          <p:nvSpPr>
            <p:cNvPr id="938" name="Google Shape;938;p39"/>
            <p:cNvSpPr txBox="1"/>
            <p:nvPr/>
          </p:nvSpPr>
          <p:spPr>
            <a:xfrm>
              <a:off x="4356338"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STUDIO</a:t>
              </a:r>
              <a:endParaRPr/>
            </a:p>
          </p:txBody>
        </p:sp>
        <p:sp>
          <p:nvSpPr>
            <p:cNvPr id="939" name="Google Shape;939;p39"/>
            <p:cNvSpPr txBox="1"/>
            <p:nvPr/>
          </p:nvSpPr>
          <p:spPr>
            <a:xfrm>
              <a:off x="3346704"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XPR</a:t>
              </a:r>
              <a:endParaRPr/>
            </a:p>
          </p:txBody>
        </p:sp>
        <p:sp>
          <p:nvSpPr>
            <p:cNvPr id="940" name="Google Shape;940;p39"/>
            <p:cNvSpPr txBox="1"/>
            <p:nvPr/>
          </p:nvSpPr>
          <p:spPr>
            <a:xfrm>
              <a:off x="5399613"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@2025</a:t>
              </a:r>
              <a:endParaRPr/>
            </a:p>
          </p:txBody>
        </p:sp>
      </p:grpSp>
      <p:cxnSp>
        <p:nvCxnSpPr>
          <p:cNvPr id="941" name="Google Shape;941;p39"/>
          <p:cNvCxnSpPr/>
          <p:nvPr/>
        </p:nvCxnSpPr>
        <p:spPr>
          <a:xfrm>
            <a:off x="6096000" y="6424754"/>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942" name="Google Shape;942;p39"/>
          <p:cNvCxnSpPr/>
          <p:nvPr/>
        </p:nvCxnSpPr>
        <p:spPr>
          <a:xfrm>
            <a:off x="284471" y="6424754"/>
            <a:ext cx="5811527"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943" name="Google Shape;943;p39"/>
          <p:cNvSpPr/>
          <p:nvPr>
            <p:ph idx="2" type="pic"/>
          </p:nvPr>
        </p:nvSpPr>
        <p:spPr>
          <a:xfrm>
            <a:off x="6843470" y="4347834"/>
            <a:ext cx="1327190" cy="1327190"/>
          </a:xfrm>
          <a:prstGeom prst="rect">
            <a:avLst/>
          </a:prstGeom>
          <a:noFill/>
          <a:ln>
            <a:noFill/>
          </a:ln>
        </p:spPr>
      </p:sp>
      <p:sp>
        <p:nvSpPr>
          <p:cNvPr id="944" name="Google Shape;944;p39"/>
          <p:cNvSpPr/>
          <p:nvPr>
            <p:ph idx="3" type="pic"/>
          </p:nvPr>
        </p:nvSpPr>
        <p:spPr>
          <a:xfrm>
            <a:off x="8480404" y="4347834"/>
            <a:ext cx="1327190" cy="1327190"/>
          </a:xfrm>
          <a:prstGeom prst="rect">
            <a:avLst/>
          </a:prstGeom>
          <a:noFill/>
          <a:ln>
            <a:noFill/>
          </a:ln>
        </p:spPr>
      </p:sp>
      <p:sp>
        <p:nvSpPr>
          <p:cNvPr id="945" name="Google Shape;945;p39"/>
          <p:cNvSpPr txBox="1"/>
          <p:nvPr/>
        </p:nvSpPr>
        <p:spPr>
          <a:xfrm>
            <a:off x="10887386"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Template</a:t>
            </a:r>
            <a:endParaRPr/>
          </a:p>
        </p:txBody>
      </p:sp>
      <p:sp>
        <p:nvSpPr>
          <p:cNvPr id="946" name="Google Shape;946;p39"/>
          <p:cNvSpPr txBox="1"/>
          <p:nvPr/>
        </p:nvSpPr>
        <p:spPr>
          <a:xfrm>
            <a:off x="8444792"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
                <a:solidFill>
                  <a:schemeClr val="dk1"/>
                </a:solidFill>
                <a:latin typeface="Poppins Medium"/>
                <a:ea typeface="Poppins Medium"/>
                <a:cs typeface="Poppins Medium"/>
                <a:sym typeface="Poppins Medium"/>
              </a:rPr>
              <a:t>Brand Proposal</a:t>
            </a:r>
            <a:endParaRPr/>
          </a:p>
        </p:txBody>
      </p:sp>
      <p:sp>
        <p:nvSpPr>
          <p:cNvPr id="947" name="Google Shape;947;p39"/>
          <p:cNvSpPr txBox="1"/>
          <p:nvPr/>
        </p:nvSpPr>
        <p:spPr>
          <a:xfrm>
            <a:off x="6002199"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State</a:t>
            </a:r>
            <a:endParaRPr/>
          </a:p>
        </p:txBody>
      </p:sp>
      <p:cxnSp>
        <p:nvCxnSpPr>
          <p:cNvPr id="948" name="Google Shape;948;p39"/>
          <p:cNvCxnSpPr/>
          <p:nvPr/>
        </p:nvCxnSpPr>
        <p:spPr>
          <a:xfrm>
            <a:off x="6096000" y="433247"/>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949" name="Google Shape;949;p39"/>
          <p:cNvCxnSpPr/>
          <p:nvPr/>
        </p:nvCxnSpPr>
        <p:spPr>
          <a:xfrm>
            <a:off x="284471" y="433247"/>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950" name="Google Shape;950;p39"/>
          <p:cNvSpPr txBox="1"/>
          <p:nvPr/>
        </p:nvSpPr>
        <p:spPr>
          <a:xfrm>
            <a:off x="194386" y="236853"/>
            <a:ext cx="22744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XPR for New York</a:t>
            </a:r>
            <a:endParaRPr/>
          </a:p>
        </p:txBody>
      </p:sp>
      <p:sp>
        <p:nvSpPr>
          <p:cNvPr id="951" name="Google Shape;951;p39"/>
          <p:cNvSpPr txBox="1"/>
          <p:nvPr/>
        </p:nvSpPr>
        <p:spPr>
          <a:xfrm>
            <a:off x="4166605" y="236853"/>
            <a:ext cx="127458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 Agencies ]</a:t>
            </a:r>
            <a:endParaRPr/>
          </a:p>
        </p:txBody>
      </p:sp>
      <p:sp>
        <p:nvSpPr>
          <p:cNvPr id="952" name="Google Shape;952;p39"/>
          <p:cNvSpPr txBox="1"/>
          <p:nvPr/>
        </p:nvSpPr>
        <p:spPr>
          <a:xfrm>
            <a:off x="6002199" y="511975"/>
            <a:ext cx="2166774" cy="444352"/>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Like design to be visually </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Powerful, intellectually elegant</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All timeless.</a:t>
            </a:r>
            <a:endParaRPr/>
          </a:p>
        </p:txBody>
      </p:sp>
      <p:grpSp>
        <p:nvGrpSpPr>
          <p:cNvPr id="953" name="Google Shape;953;p39"/>
          <p:cNvGrpSpPr/>
          <p:nvPr/>
        </p:nvGrpSpPr>
        <p:grpSpPr>
          <a:xfrm>
            <a:off x="6050324" y="1382114"/>
            <a:ext cx="1373897" cy="243178"/>
            <a:chOff x="4067296" y="1382114"/>
            <a:chExt cx="1373897" cy="243178"/>
          </a:xfrm>
        </p:grpSpPr>
        <p:sp>
          <p:nvSpPr>
            <p:cNvPr id="954" name="Google Shape;954;p39"/>
            <p:cNvSpPr txBox="1"/>
            <p:nvPr/>
          </p:nvSpPr>
          <p:spPr>
            <a:xfrm>
              <a:off x="4720881" y="1382114"/>
              <a:ext cx="72031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2025</a:t>
              </a:r>
              <a:endParaRPr/>
            </a:p>
          </p:txBody>
        </p:sp>
        <p:sp>
          <p:nvSpPr>
            <p:cNvPr id="955" name="Google Shape;955;p39"/>
            <p:cNvSpPr/>
            <p:nvPr/>
          </p:nvSpPr>
          <p:spPr>
            <a:xfrm>
              <a:off x="4816230" y="1395742"/>
              <a:ext cx="527295" cy="206181"/>
            </a:xfrm>
            <a:prstGeom prst="roundRect">
              <a:avLst>
                <a:gd fmla="val 26316" name="adj"/>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56" name="Google Shape;956;p39"/>
            <p:cNvSpPr/>
            <p:nvPr/>
          </p:nvSpPr>
          <p:spPr>
            <a:xfrm>
              <a:off x="458109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57" name="Google Shape;957;p39"/>
            <p:cNvSpPr/>
            <p:nvPr/>
          </p:nvSpPr>
          <p:spPr>
            <a:xfrm>
              <a:off x="434596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58" name="Google Shape;958;p39"/>
            <p:cNvSpPr/>
            <p:nvPr/>
          </p:nvSpPr>
          <p:spPr>
            <a:xfrm>
              <a:off x="411083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59" name="Google Shape;959;p39"/>
            <p:cNvSpPr txBox="1"/>
            <p:nvPr/>
          </p:nvSpPr>
          <p:spPr>
            <a:xfrm>
              <a:off x="4067296" y="1383649"/>
              <a:ext cx="303168"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B</a:t>
              </a:r>
              <a:endParaRPr/>
            </a:p>
          </p:txBody>
        </p:sp>
        <p:sp>
          <p:nvSpPr>
            <p:cNvPr id="960" name="Google Shape;960;p39"/>
            <p:cNvSpPr txBox="1"/>
            <p:nvPr/>
          </p:nvSpPr>
          <p:spPr>
            <a:xfrm>
              <a:off x="4269164"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G</a:t>
              </a:r>
              <a:endParaRPr/>
            </a:p>
          </p:txBody>
        </p:sp>
        <p:sp>
          <p:nvSpPr>
            <p:cNvPr id="961" name="Google Shape;961;p39"/>
            <p:cNvSpPr txBox="1"/>
            <p:nvPr/>
          </p:nvSpPr>
          <p:spPr>
            <a:xfrm>
              <a:off x="4504294"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T</a:t>
              </a: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22"/>
          <p:cNvSpPr/>
          <p:nvPr/>
        </p:nvSpPr>
        <p:spPr>
          <a:xfrm>
            <a:off x="0" y="0"/>
            <a:ext cx="12192000" cy="6858006"/>
          </a:xfrm>
          <a:prstGeom prst="rect">
            <a:avLst/>
          </a:prstGeom>
          <a:solidFill>
            <a:schemeClr val="dk1">
              <a:alpha val="8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5" name="Google Shape;85;p22"/>
          <p:cNvSpPr/>
          <p:nvPr/>
        </p:nvSpPr>
        <p:spPr>
          <a:xfrm>
            <a:off x="0" y="-3"/>
            <a:ext cx="12192000" cy="6858006"/>
          </a:xfrm>
          <a:prstGeom prst="rect">
            <a:avLst/>
          </a:prstGeom>
          <a:blipFill rotWithShape="1">
            <a:blip r:embed="rId3">
              <a:alphaModFix amt="4618"/>
            </a:blip>
            <a:tile algn="tl" flip="none" tx="0" sx="100000" ty="0" sy="10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6" name="Google Shape;86;p22"/>
          <p:cNvSpPr/>
          <p:nvPr>
            <p:ph idx="2" type="pic"/>
          </p:nvPr>
        </p:nvSpPr>
        <p:spPr>
          <a:xfrm>
            <a:off x="6096000" y="2070103"/>
            <a:ext cx="5811530" cy="4503420"/>
          </a:xfrm>
          <a:prstGeom prst="rect">
            <a:avLst/>
          </a:prstGeom>
          <a:noFill/>
          <a:ln>
            <a:noFill/>
          </a:ln>
        </p:spPr>
      </p:sp>
      <p:sp>
        <p:nvSpPr>
          <p:cNvPr id="87" name="Google Shape;87;p22"/>
          <p:cNvSpPr txBox="1"/>
          <p:nvPr/>
        </p:nvSpPr>
        <p:spPr>
          <a:xfrm>
            <a:off x="194386" y="1751026"/>
            <a:ext cx="1115658"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chemeClr val="lt1"/>
                </a:solidFill>
                <a:latin typeface="Poppins Medium"/>
                <a:ea typeface="Poppins Medium"/>
                <a:cs typeface="Poppins Medium"/>
                <a:sym typeface="Poppins Medium"/>
              </a:rPr>
              <a:t>[ 001 ]</a:t>
            </a:r>
            <a:endParaRPr/>
          </a:p>
        </p:txBody>
      </p:sp>
      <p:grpSp>
        <p:nvGrpSpPr>
          <p:cNvPr id="88" name="Google Shape;88;p22"/>
          <p:cNvGrpSpPr/>
          <p:nvPr/>
        </p:nvGrpSpPr>
        <p:grpSpPr>
          <a:xfrm>
            <a:off x="6002199" y="1751026"/>
            <a:ext cx="3168567" cy="230832"/>
            <a:chOff x="3346704" y="3321278"/>
            <a:chExt cx="3168567" cy="230832"/>
          </a:xfrm>
        </p:grpSpPr>
        <p:sp>
          <p:nvSpPr>
            <p:cNvPr id="89" name="Google Shape;89;p22"/>
            <p:cNvSpPr txBox="1"/>
            <p:nvPr/>
          </p:nvSpPr>
          <p:spPr>
            <a:xfrm>
              <a:off x="4356338" y="3321278"/>
              <a:ext cx="1115658"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chemeClr val="lt1"/>
                  </a:solidFill>
                  <a:latin typeface="Poppins Medium"/>
                  <a:ea typeface="Poppins Medium"/>
                  <a:cs typeface="Poppins Medium"/>
                  <a:sym typeface="Poppins Medium"/>
                </a:rPr>
                <a:t>STUDIO</a:t>
              </a:r>
              <a:endParaRPr/>
            </a:p>
          </p:txBody>
        </p:sp>
        <p:sp>
          <p:nvSpPr>
            <p:cNvPr id="90" name="Google Shape;90;p22"/>
            <p:cNvSpPr txBox="1"/>
            <p:nvPr/>
          </p:nvSpPr>
          <p:spPr>
            <a:xfrm>
              <a:off x="3346704" y="3321278"/>
              <a:ext cx="1115658"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chemeClr val="lt1"/>
                  </a:solidFill>
                  <a:latin typeface="Poppins Medium"/>
                  <a:ea typeface="Poppins Medium"/>
                  <a:cs typeface="Poppins Medium"/>
                  <a:sym typeface="Poppins Medium"/>
                </a:rPr>
                <a:t>XPR</a:t>
              </a:r>
              <a:endParaRPr/>
            </a:p>
          </p:txBody>
        </p:sp>
        <p:sp>
          <p:nvSpPr>
            <p:cNvPr id="91" name="Google Shape;91;p22"/>
            <p:cNvSpPr txBox="1"/>
            <p:nvPr/>
          </p:nvSpPr>
          <p:spPr>
            <a:xfrm>
              <a:off x="5399613" y="3321278"/>
              <a:ext cx="1115658"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chemeClr val="lt1"/>
                  </a:solidFill>
                  <a:latin typeface="Poppins Medium"/>
                  <a:ea typeface="Poppins Medium"/>
                  <a:cs typeface="Poppins Medium"/>
                  <a:sym typeface="Poppins Medium"/>
                </a:rPr>
                <a:t>@2025</a:t>
              </a:r>
              <a:endParaRPr/>
            </a:p>
          </p:txBody>
        </p:sp>
      </p:grpSp>
      <p:sp>
        <p:nvSpPr>
          <p:cNvPr id="92" name="Google Shape;92;p22"/>
          <p:cNvSpPr/>
          <p:nvPr/>
        </p:nvSpPr>
        <p:spPr>
          <a:xfrm>
            <a:off x="11798027" y="5646886"/>
            <a:ext cx="393973" cy="121111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3" name="Google Shape;93;p22"/>
          <p:cNvSpPr txBox="1"/>
          <p:nvPr/>
        </p:nvSpPr>
        <p:spPr>
          <a:xfrm>
            <a:off x="10887386"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lt1"/>
                </a:solidFill>
                <a:latin typeface="Poppins Medium"/>
                <a:ea typeface="Poppins Medium"/>
                <a:cs typeface="Poppins Medium"/>
                <a:sym typeface="Poppins Medium"/>
              </a:rPr>
              <a:t>Template</a:t>
            </a:r>
            <a:endParaRPr/>
          </a:p>
        </p:txBody>
      </p:sp>
      <p:sp>
        <p:nvSpPr>
          <p:cNvPr id="94" name="Google Shape;94;p22"/>
          <p:cNvSpPr txBox="1"/>
          <p:nvPr/>
        </p:nvSpPr>
        <p:spPr>
          <a:xfrm>
            <a:off x="8444792"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
                <a:solidFill>
                  <a:schemeClr val="lt1"/>
                </a:solidFill>
                <a:latin typeface="Poppins Medium"/>
                <a:ea typeface="Poppins Medium"/>
                <a:cs typeface="Poppins Medium"/>
                <a:sym typeface="Poppins Medium"/>
              </a:rPr>
              <a:t>Brand Proposal</a:t>
            </a:r>
            <a:endParaRPr/>
          </a:p>
        </p:txBody>
      </p:sp>
      <p:sp>
        <p:nvSpPr>
          <p:cNvPr id="95" name="Google Shape;95;p22"/>
          <p:cNvSpPr txBox="1"/>
          <p:nvPr/>
        </p:nvSpPr>
        <p:spPr>
          <a:xfrm>
            <a:off x="6002199"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Poppins Medium"/>
                <a:ea typeface="Poppins Medium"/>
                <a:cs typeface="Poppins Medium"/>
                <a:sym typeface="Poppins Medium"/>
              </a:rPr>
              <a:t>State</a:t>
            </a:r>
            <a:endParaRPr/>
          </a:p>
        </p:txBody>
      </p:sp>
      <p:cxnSp>
        <p:nvCxnSpPr>
          <p:cNvPr id="96" name="Google Shape;96;p22"/>
          <p:cNvCxnSpPr/>
          <p:nvPr/>
        </p:nvCxnSpPr>
        <p:spPr>
          <a:xfrm>
            <a:off x="6096000" y="433247"/>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97" name="Google Shape;97;p22"/>
          <p:cNvCxnSpPr/>
          <p:nvPr/>
        </p:nvCxnSpPr>
        <p:spPr>
          <a:xfrm>
            <a:off x="284471" y="433247"/>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98" name="Google Shape;98;p22"/>
          <p:cNvSpPr txBox="1"/>
          <p:nvPr/>
        </p:nvSpPr>
        <p:spPr>
          <a:xfrm>
            <a:off x="194386" y="236853"/>
            <a:ext cx="22744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Poppins Medium"/>
                <a:ea typeface="Poppins Medium"/>
                <a:cs typeface="Poppins Medium"/>
                <a:sym typeface="Poppins Medium"/>
              </a:rPr>
              <a:t>XPR for New York</a:t>
            </a:r>
            <a:endParaRPr/>
          </a:p>
        </p:txBody>
      </p:sp>
      <p:sp>
        <p:nvSpPr>
          <p:cNvPr id="99" name="Google Shape;99;p22"/>
          <p:cNvSpPr txBox="1"/>
          <p:nvPr/>
        </p:nvSpPr>
        <p:spPr>
          <a:xfrm>
            <a:off x="4166605" y="236853"/>
            <a:ext cx="127458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lt1"/>
                </a:solidFill>
                <a:latin typeface="Poppins Medium"/>
                <a:ea typeface="Poppins Medium"/>
                <a:cs typeface="Poppins Medium"/>
                <a:sym typeface="Poppins Medium"/>
              </a:rPr>
              <a:t>[ Agencies ]</a:t>
            </a:r>
            <a:endParaRPr/>
          </a:p>
        </p:txBody>
      </p:sp>
      <p:sp>
        <p:nvSpPr>
          <p:cNvPr id="100" name="Google Shape;100;p22"/>
          <p:cNvSpPr txBox="1"/>
          <p:nvPr/>
        </p:nvSpPr>
        <p:spPr>
          <a:xfrm>
            <a:off x="6002199" y="511975"/>
            <a:ext cx="2166774" cy="444352"/>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lang="en-US" sz="1000">
                <a:solidFill>
                  <a:schemeClr val="lt1"/>
                </a:solidFill>
                <a:latin typeface="Poppins Medium"/>
                <a:ea typeface="Poppins Medium"/>
                <a:cs typeface="Poppins Medium"/>
                <a:sym typeface="Poppins Medium"/>
              </a:rPr>
              <a:t>Like design to be visually </a:t>
            </a:r>
            <a:endParaRPr/>
          </a:p>
          <a:p>
            <a:pPr indent="0" lvl="0" marL="0" marR="0" rtl="0" algn="l">
              <a:lnSpc>
                <a:spcPct val="90000"/>
              </a:lnSpc>
              <a:spcBef>
                <a:spcPts val="0"/>
              </a:spcBef>
              <a:spcAft>
                <a:spcPts val="0"/>
              </a:spcAft>
              <a:buNone/>
            </a:pPr>
            <a:r>
              <a:rPr lang="en-US" sz="1000">
                <a:solidFill>
                  <a:schemeClr val="lt1"/>
                </a:solidFill>
                <a:latin typeface="Poppins Medium"/>
                <a:ea typeface="Poppins Medium"/>
                <a:cs typeface="Poppins Medium"/>
                <a:sym typeface="Poppins Medium"/>
              </a:rPr>
              <a:t>Powerful, intellectually elegant</a:t>
            </a:r>
            <a:endParaRPr/>
          </a:p>
          <a:p>
            <a:pPr indent="0" lvl="0" marL="0" marR="0" rtl="0" algn="l">
              <a:lnSpc>
                <a:spcPct val="90000"/>
              </a:lnSpc>
              <a:spcBef>
                <a:spcPts val="0"/>
              </a:spcBef>
              <a:spcAft>
                <a:spcPts val="0"/>
              </a:spcAft>
              <a:buNone/>
            </a:pPr>
            <a:r>
              <a:rPr lang="en-US" sz="1000">
                <a:solidFill>
                  <a:schemeClr val="lt1"/>
                </a:solidFill>
                <a:latin typeface="Poppins Medium"/>
                <a:ea typeface="Poppins Medium"/>
                <a:cs typeface="Poppins Medium"/>
                <a:sym typeface="Poppins Medium"/>
              </a:rPr>
              <a:t>All timeless.</a:t>
            </a:r>
            <a:endParaRPr/>
          </a:p>
        </p:txBody>
      </p:sp>
      <p:sp>
        <p:nvSpPr>
          <p:cNvPr id="101" name="Google Shape;101;p22"/>
          <p:cNvSpPr/>
          <p:nvPr/>
        </p:nvSpPr>
        <p:spPr>
          <a:xfrm>
            <a:off x="4484558" y="4316415"/>
            <a:ext cx="1621392" cy="1099199"/>
          </a:xfrm>
          <a:custGeom>
            <a:rect b="b" l="l" r="r" t="t"/>
            <a:pathLst>
              <a:path extrusionOk="0" h="1099199" w="1621392">
                <a:moveTo>
                  <a:pt x="338196" y="383702"/>
                </a:moveTo>
                <a:cubicBezTo>
                  <a:pt x="338196" y="448668"/>
                  <a:pt x="376551" y="498517"/>
                  <a:pt x="453135" y="533248"/>
                </a:cubicBezTo>
                <a:cubicBezTo>
                  <a:pt x="512229" y="560109"/>
                  <a:pt x="578819" y="573602"/>
                  <a:pt x="653030" y="573602"/>
                </a:cubicBezTo>
                <a:cubicBezTo>
                  <a:pt x="712998" y="573602"/>
                  <a:pt x="801326" y="561109"/>
                  <a:pt x="918015" y="536247"/>
                </a:cubicBezTo>
                <a:lnTo>
                  <a:pt x="1019711" y="394072"/>
                </a:lnTo>
                <a:cubicBezTo>
                  <a:pt x="1071933" y="320736"/>
                  <a:pt x="1146644" y="247025"/>
                  <a:pt x="1243717" y="172689"/>
                </a:cubicBezTo>
                <a:cubicBezTo>
                  <a:pt x="1356408" y="86235"/>
                  <a:pt x="1448234" y="42882"/>
                  <a:pt x="1518947" y="42882"/>
                </a:cubicBezTo>
                <a:cubicBezTo>
                  <a:pt x="1589659" y="42882"/>
                  <a:pt x="1621393" y="63871"/>
                  <a:pt x="1621393" y="105849"/>
                </a:cubicBezTo>
                <a:cubicBezTo>
                  <a:pt x="1621393" y="186432"/>
                  <a:pt x="1542059" y="274760"/>
                  <a:pt x="1383518" y="370834"/>
                </a:cubicBezTo>
                <a:cubicBezTo>
                  <a:pt x="1260583" y="445545"/>
                  <a:pt x="1143395" y="498891"/>
                  <a:pt x="1032204" y="531124"/>
                </a:cubicBezTo>
                <a:lnTo>
                  <a:pt x="951622" y="665054"/>
                </a:lnTo>
                <a:cubicBezTo>
                  <a:pt x="873538" y="794360"/>
                  <a:pt x="775465" y="897556"/>
                  <a:pt x="657402" y="974765"/>
                </a:cubicBezTo>
                <a:cubicBezTo>
                  <a:pt x="530469" y="1057721"/>
                  <a:pt x="396041" y="1099199"/>
                  <a:pt x="253991" y="1099199"/>
                </a:cubicBezTo>
                <a:cubicBezTo>
                  <a:pt x="194397" y="1099199"/>
                  <a:pt x="142050" y="1091203"/>
                  <a:pt x="96574" y="1075087"/>
                </a:cubicBezTo>
                <a:cubicBezTo>
                  <a:pt x="32108" y="1051599"/>
                  <a:pt x="0" y="1015743"/>
                  <a:pt x="0" y="967519"/>
                </a:cubicBezTo>
                <a:cubicBezTo>
                  <a:pt x="0" y="944531"/>
                  <a:pt x="6372" y="923542"/>
                  <a:pt x="18990" y="904552"/>
                </a:cubicBezTo>
                <a:cubicBezTo>
                  <a:pt x="33107" y="883563"/>
                  <a:pt x="51223" y="873069"/>
                  <a:pt x="73211" y="873069"/>
                </a:cubicBezTo>
                <a:cubicBezTo>
                  <a:pt x="85830" y="873069"/>
                  <a:pt x="97324" y="877566"/>
                  <a:pt x="107568" y="886562"/>
                </a:cubicBezTo>
                <a:cubicBezTo>
                  <a:pt x="117813" y="895557"/>
                  <a:pt x="122935" y="906426"/>
                  <a:pt x="122935" y="919169"/>
                </a:cubicBezTo>
                <a:cubicBezTo>
                  <a:pt x="122935" y="950903"/>
                  <a:pt x="107318" y="966769"/>
                  <a:pt x="76085" y="966769"/>
                </a:cubicBezTo>
                <a:cubicBezTo>
                  <a:pt x="57095" y="966769"/>
                  <a:pt x="42852" y="958024"/>
                  <a:pt x="33607" y="940408"/>
                </a:cubicBezTo>
                <a:cubicBezTo>
                  <a:pt x="31608" y="948779"/>
                  <a:pt x="30734" y="958024"/>
                  <a:pt x="30734" y="968268"/>
                </a:cubicBezTo>
                <a:cubicBezTo>
                  <a:pt x="30734" y="1009746"/>
                  <a:pt x="58594" y="1039731"/>
                  <a:pt x="114190" y="1058346"/>
                </a:cubicBezTo>
                <a:cubicBezTo>
                  <a:pt x="153169" y="1071464"/>
                  <a:pt x="199395" y="1078085"/>
                  <a:pt x="252491" y="1078085"/>
                </a:cubicBezTo>
                <a:cubicBezTo>
                  <a:pt x="395916" y="1078085"/>
                  <a:pt x="525722" y="1021740"/>
                  <a:pt x="641911" y="908925"/>
                </a:cubicBezTo>
                <a:cubicBezTo>
                  <a:pt x="703378" y="849331"/>
                  <a:pt x="791706" y="732518"/>
                  <a:pt x="906895" y="558235"/>
                </a:cubicBezTo>
                <a:cubicBezTo>
                  <a:pt x="803950" y="579724"/>
                  <a:pt x="719245" y="590468"/>
                  <a:pt x="652905" y="590468"/>
                </a:cubicBezTo>
                <a:cubicBezTo>
                  <a:pt x="570948" y="590468"/>
                  <a:pt x="498486" y="575351"/>
                  <a:pt x="435520" y="545117"/>
                </a:cubicBezTo>
                <a:cubicBezTo>
                  <a:pt x="354438" y="506512"/>
                  <a:pt x="313959" y="450667"/>
                  <a:pt x="313959" y="377456"/>
                </a:cubicBezTo>
                <a:cubicBezTo>
                  <a:pt x="313959" y="251022"/>
                  <a:pt x="388170" y="152450"/>
                  <a:pt x="536466" y="81737"/>
                </a:cubicBezTo>
                <a:cubicBezTo>
                  <a:pt x="657152" y="24017"/>
                  <a:pt x="786959" y="-3093"/>
                  <a:pt x="926010" y="280"/>
                </a:cubicBezTo>
                <a:lnTo>
                  <a:pt x="962616" y="1779"/>
                </a:lnTo>
                <a:lnTo>
                  <a:pt x="969237" y="8401"/>
                </a:lnTo>
                <a:lnTo>
                  <a:pt x="961242" y="17896"/>
                </a:lnTo>
                <a:cubicBezTo>
                  <a:pt x="946125" y="19895"/>
                  <a:pt x="897275" y="23518"/>
                  <a:pt x="814819" y="28890"/>
                </a:cubicBezTo>
                <a:cubicBezTo>
                  <a:pt x="755226" y="32763"/>
                  <a:pt x="707001" y="40384"/>
                  <a:pt x="669896" y="51628"/>
                </a:cubicBezTo>
                <a:cubicBezTo>
                  <a:pt x="581068" y="77989"/>
                  <a:pt x="506857" y="116843"/>
                  <a:pt x="447388" y="168191"/>
                </a:cubicBezTo>
                <a:cubicBezTo>
                  <a:pt x="374677" y="231283"/>
                  <a:pt x="338321" y="302995"/>
                  <a:pt x="338321" y="383702"/>
                </a:cubicBezTo>
                <a:close/>
                <a:moveTo>
                  <a:pt x="1535063" y="59624"/>
                </a:moveTo>
                <a:cubicBezTo>
                  <a:pt x="1457479" y="59624"/>
                  <a:pt x="1371150" y="99602"/>
                  <a:pt x="1275950" y="179435"/>
                </a:cubicBezTo>
                <a:cubicBezTo>
                  <a:pt x="1232473" y="216041"/>
                  <a:pt x="1189996" y="267389"/>
                  <a:pt x="1148518" y="333604"/>
                </a:cubicBezTo>
                <a:cubicBezTo>
                  <a:pt x="1114286" y="391073"/>
                  <a:pt x="1080429" y="448793"/>
                  <a:pt x="1046821" y="506762"/>
                </a:cubicBezTo>
                <a:cubicBezTo>
                  <a:pt x="1150766" y="476029"/>
                  <a:pt x="1251338" y="431802"/>
                  <a:pt x="1348412" y="373708"/>
                </a:cubicBezTo>
                <a:cubicBezTo>
                  <a:pt x="1464975" y="304494"/>
                  <a:pt x="1545308" y="232407"/>
                  <a:pt x="1589284" y="157322"/>
                </a:cubicBezTo>
                <a:cubicBezTo>
                  <a:pt x="1600529" y="137832"/>
                  <a:pt x="1606151" y="122715"/>
                  <a:pt x="1606151" y="111971"/>
                </a:cubicBezTo>
                <a:cubicBezTo>
                  <a:pt x="1606151" y="76864"/>
                  <a:pt x="1582413" y="59374"/>
                  <a:pt x="1535188" y="5937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Calibri"/>
              <a:ea typeface="Calibri"/>
              <a:cs typeface="Calibri"/>
              <a:sym typeface="Calibri"/>
            </a:endParaRPr>
          </a:p>
        </p:txBody>
      </p:sp>
      <p:sp>
        <p:nvSpPr>
          <p:cNvPr id="102" name="Google Shape;102;p22"/>
          <p:cNvSpPr/>
          <p:nvPr/>
        </p:nvSpPr>
        <p:spPr>
          <a:xfrm>
            <a:off x="3973512" y="4929274"/>
            <a:ext cx="413562" cy="128501"/>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3" name="Google Shape;103;p22"/>
          <p:cNvSpPr txBox="1"/>
          <p:nvPr/>
        </p:nvSpPr>
        <p:spPr>
          <a:xfrm>
            <a:off x="102661" y="3191536"/>
            <a:ext cx="10848456" cy="209288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3000">
                <a:solidFill>
                  <a:schemeClr val="lt1"/>
                </a:solidFill>
                <a:latin typeface="Poppins SemiBold"/>
                <a:ea typeface="Poppins SemiBold"/>
                <a:cs typeface="Poppins SemiBold"/>
                <a:sym typeface="Poppins SemiBold"/>
              </a:rPr>
              <a:t>PROPO</a:t>
            </a:r>
            <a:endParaRPr/>
          </a:p>
        </p:txBody>
      </p:sp>
      <p:sp>
        <p:nvSpPr>
          <p:cNvPr id="104" name="Google Shape;104;p22"/>
          <p:cNvSpPr/>
          <p:nvPr/>
        </p:nvSpPr>
        <p:spPr>
          <a:xfrm>
            <a:off x="2125847" y="1833391"/>
            <a:ext cx="2256465" cy="1753940"/>
          </a:xfrm>
          <a:custGeom>
            <a:rect b="b" l="l" r="r" t="t"/>
            <a:pathLst>
              <a:path extrusionOk="0" h="1753940" w="2256465">
                <a:moveTo>
                  <a:pt x="309019" y="957765"/>
                </a:moveTo>
                <a:cubicBezTo>
                  <a:pt x="305644" y="957765"/>
                  <a:pt x="301269" y="959265"/>
                  <a:pt x="295893" y="962141"/>
                </a:cubicBezTo>
                <a:cubicBezTo>
                  <a:pt x="290518" y="965016"/>
                  <a:pt x="279392" y="974641"/>
                  <a:pt x="262766" y="990892"/>
                </a:cubicBezTo>
                <a:cubicBezTo>
                  <a:pt x="246140" y="1007143"/>
                  <a:pt x="227764" y="1029395"/>
                  <a:pt x="207763" y="1057772"/>
                </a:cubicBezTo>
                <a:cubicBezTo>
                  <a:pt x="171886" y="1107775"/>
                  <a:pt x="134883" y="1179029"/>
                  <a:pt x="96506" y="1271410"/>
                </a:cubicBezTo>
                <a:lnTo>
                  <a:pt x="96506" y="1271535"/>
                </a:lnTo>
                <a:cubicBezTo>
                  <a:pt x="126508" y="1260659"/>
                  <a:pt x="154635" y="1244658"/>
                  <a:pt x="180886" y="1223407"/>
                </a:cubicBezTo>
                <a:cubicBezTo>
                  <a:pt x="207138" y="1202156"/>
                  <a:pt x="228764" y="1179029"/>
                  <a:pt x="245890" y="1154028"/>
                </a:cubicBezTo>
                <a:cubicBezTo>
                  <a:pt x="263016" y="1129026"/>
                  <a:pt x="276642" y="1104650"/>
                  <a:pt x="287143" y="1080898"/>
                </a:cubicBezTo>
                <a:cubicBezTo>
                  <a:pt x="297519" y="1057147"/>
                  <a:pt x="304769" y="1034895"/>
                  <a:pt x="309019" y="1014019"/>
                </a:cubicBezTo>
                <a:cubicBezTo>
                  <a:pt x="314895" y="984892"/>
                  <a:pt x="314895" y="966141"/>
                  <a:pt x="309019" y="957765"/>
                </a:cubicBezTo>
                <a:close/>
                <a:moveTo>
                  <a:pt x="591912" y="897262"/>
                </a:moveTo>
                <a:lnTo>
                  <a:pt x="592037" y="897262"/>
                </a:lnTo>
                <a:lnTo>
                  <a:pt x="592013" y="897280"/>
                </a:lnTo>
                <a:close/>
                <a:moveTo>
                  <a:pt x="1890743" y="837883"/>
                </a:moveTo>
                <a:cubicBezTo>
                  <a:pt x="1873242" y="837883"/>
                  <a:pt x="1851741" y="849383"/>
                  <a:pt x="1826364" y="872260"/>
                </a:cubicBezTo>
                <a:cubicBezTo>
                  <a:pt x="1800988" y="895136"/>
                  <a:pt x="1778236" y="927888"/>
                  <a:pt x="1758235" y="970391"/>
                </a:cubicBezTo>
                <a:lnTo>
                  <a:pt x="1752678" y="987839"/>
                </a:lnTo>
                <a:lnTo>
                  <a:pt x="1767735" y="964266"/>
                </a:lnTo>
                <a:cubicBezTo>
                  <a:pt x="1776486" y="950140"/>
                  <a:pt x="1786737" y="932264"/>
                  <a:pt x="1798362" y="910512"/>
                </a:cubicBezTo>
                <a:cubicBezTo>
                  <a:pt x="1801737" y="904637"/>
                  <a:pt x="1806738" y="900887"/>
                  <a:pt x="1813363" y="899262"/>
                </a:cubicBezTo>
                <a:lnTo>
                  <a:pt x="1813363" y="899137"/>
                </a:lnTo>
                <a:cubicBezTo>
                  <a:pt x="1819989" y="897512"/>
                  <a:pt x="1826239" y="898262"/>
                  <a:pt x="1832114" y="901637"/>
                </a:cubicBezTo>
                <a:cubicBezTo>
                  <a:pt x="1837865" y="905012"/>
                  <a:pt x="1841615" y="909762"/>
                  <a:pt x="1843365" y="916013"/>
                </a:cubicBezTo>
                <a:cubicBezTo>
                  <a:pt x="1844990" y="922263"/>
                  <a:pt x="1844240" y="928263"/>
                  <a:pt x="1840865" y="934139"/>
                </a:cubicBezTo>
                <a:cubicBezTo>
                  <a:pt x="1812488" y="984142"/>
                  <a:pt x="1787987" y="1023644"/>
                  <a:pt x="1767110" y="1052896"/>
                </a:cubicBezTo>
                <a:cubicBezTo>
                  <a:pt x="1756672" y="1067460"/>
                  <a:pt x="1746140" y="1080492"/>
                  <a:pt x="1735515" y="1091961"/>
                </a:cubicBezTo>
                <a:lnTo>
                  <a:pt x="1727327" y="1099521"/>
                </a:lnTo>
                <a:lnTo>
                  <a:pt x="1728233" y="1124775"/>
                </a:lnTo>
                <a:cubicBezTo>
                  <a:pt x="1730733" y="1142652"/>
                  <a:pt x="1735233" y="1153277"/>
                  <a:pt x="1741984" y="1156652"/>
                </a:cubicBezTo>
                <a:cubicBezTo>
                  <a:pt x="1744484" y="1158278"/>
                  <a:pt x="1748484" y="1158153"/>
                  <a:pt x="1753860" y="1156027"/>
                </a:cubicBezTo>
                <a:cubicBezTo>
                  <a:pt x="1759235" y="1153902"/>
                  <a:pt x="1768235" y="1146902"/>
                  <a:pt x="1780736" y="1134776"/>
                </a:cubicBezTo>
                <a:cubicBezTo>
                  <a:pt x="1793237" y="1122650"/>
                  <a:pt x="1806988" y="1106274"/>
                  <a:pt x="1821989" y="1085398"/>
                </a:cubicBezTo>
                <a:lnTo>
                  <a:pt x="1821989" y="1085273"/>
                </a:lnTo>
                <a:cubicBezTo>
                  <a:pt x="1861116" y="1028644"/>
                  <a:pt x="1896994" y="972016"/>
                  <a:pt x="1929496" y="915387"/>
                </a:cubicBezTo>
                <a:cubicBezTo>
                  <a:pt x="1916995" y="911262"/>
                  <a:pt x="1911994" y="902887"/>
                  <a:pt x="1914495" y="890386"/>
                </a:cubicBezTo>
                <a:cubicBezTo>
                  <a:pt x="1917870" y="859634"/>
                  <a:pt x="1912370" y="842133"/>
                  <a:pt x="1898244" y="837883"/>
                </a:cubicBezTo>
                <a:close/>
                <a:moveTo>
                  <a:pt x="637665" y="666747"/>
                </a:moveTo>
                <a:cubicBezTo>
                  <a:pt x="627664" y="672622"/>
                  <a:pt x="616164" y="682123"/>
                  <a:pt x="603288" y="695499"/>
                </a:cubicBezTo>
                <a:cubicBezTo>
                  <a:pt x="590287" y="708874"/>
                  <a:pt x="577036" y="726125"/>
                  <a:pt x="563285" y="747377"/>
                </a:cubicBezTo>
                <a:cubicBezTo>
                  <a:pt x="549534" y="768628"/>
                  <a:pt x="540159" y="790129"/>
                  <a:pt x="535158" y="811756"/>
                </a:cubicBezTo>
                <a:lnTo>
                  <a:pt x="535158" y="811631"/>
                </a:lnTo>
                <a:cubicBezTo>
                  <a:pt x="527658" y="840758"/>
                  <a:pt x="529283" y="864134"/>
                  <a:pt x="540159" y="881635"/>
                </a:cubicBezTo>
                <a:cubicBezTo>
                  <a:pt x="600913" y="775879"/>
                  <a:pt x="633415" y="704249"/>
                  <a:pt x="637665" y="666747"/>
                </a:cubicBezTo>
                <a:close/>
                <a:moveTo>
                  <a:pt x="2203138" y="221719"/>
                </a:moveTo>
                <a:cubicBezTo>
                  <a:pt x="2162260" y="307475"/>
                  <a:pt x="2118632" y="441233"/>
                  <a:pt x="2071879" y="622869"/>
                </a:cubicBezTo>
                <a:cubicBezTo>
                  <a:pt x="2095256" y="566241"/>
                  <a:pt x="2122258" y="489986"/>
                  <a:pt x="2153135" y="394230"/>
                </a:cubicBezTo>
                <a:cubicBezTo>
                  <a:pt x="2158885" y="375979"/>
                  <a:pt x="2163510" y="361728"/>
                  <a:pt x="2166885" y="351727"/>
                </a:cubicBezTo>
                <a:cubicBezTo>
                  <a:pt x="2183511" y="300974"/>
                  <a:pt x="2195637" y="257596"/>
                  <a:pt x="2203138" y="221719"/>
                </a:cubicBezTo>
                <a:close/>
                <a:moveTo>
                  <a:pt x="401400" y="69335"/>
                </a:moveTo>
                <a:cubicBezTo>
                  <a:pt x="356397" y="135964"/>
                  <a:pt x="313895" y="244721"/>
                  <a:pt x="273892" y="395480"/>
                </a:cubicBezTo>
                <a:cubicBezTo>
                  <a:pt x="346397" y="248846"/>
                  <a:pt x="388899" y="140214"/>
                  <a:pt x="401400" y="69335"/>
                </a:cubicBezTo>
                <a:close/>
                <a:moveTo>
                  <a:pt x="410151" y="706"/>
                </a:moveTo>
                <a:cubicBezTo>
                  <a:pt x="424276" y="-1794"/>
                  <a:pt x="435152" y="2331"/>
                  <a:pt x="442653" y="13207"/>
                </a:cubicBezTo>
                <a:cubicBezTo>
                  <a:pt x="460904" y="37333"/>
                  <a:pt x="450528" y="101462"/>
                  <a:pt x="411401" y="205594"/>
                </a:cubicBezTo>
                <a:cubicBezTo>
                  <a:pt x="372273" y="309725"/>
                  <a:pt x="311019" y="436733"/>
                  <a:pt x="227764" y="586742"/>
                </a:cubicBezTo>
                <a:cubicBezTo>
                  <a:pt x="182761" y="775879"/>
                  <a:pt x="140259" y="962891"/>
                  <a:pt x="100256" y="1147777"/>
                </a:cubicBezTo>
                <a:cubicBezTo>
                  <a:pt x="123508" y="1099524"/>
                  <a:pt x="146009" y="1060272"/>
                  <a:pt x="167760" y="1030270"/>
                </a:cubicBezTo>
                <a:cubicBezTo>
                  <a:pt x="232764" y="939514"/>
                  <a:pt x="284393" y="899887"/>
                  <a:pt x="322770" y="911512"/>
                </a:cubicBezTo>
                <a:cubicBezTo>
                  <a:pt x="347772" y="919013"/>
                  <a:pt x="360647" y="941139"/>
                  <a:pt x="361523" y="977767"/>
                </a:cubicBezTo>
                <a:cubicBezTo>
                  <a:pt x="361523" y="995268"/>
                  <a:pt x="358772" y="1015019"/>
                  <a:pt x="353397" y="1037145"/>
                </a:cubicBezTo>
                <a:cubicBezTo>
                  <a:pt x="348022" y="1059272"/>
                  <a:pt x="339021" y="1083648"/>
                  <a:pt x="326520" y="1110275"/>
                </a:cubicBezTo>
                <a:cubicBezTo>
                  <a:pt x="314020" y="1136902"/>
                  <a:pt x="299019" y="1162403"/>
                  <a:pt x="281518" y="1186530"/>
                </a:cubicBezTo>
                <a:cubicBezTo>
                  <a:pt x="379024" y="1129058"/>
                  <a:pt x="458880" y="1062444"/>
                  <a:pt x="521193" y="986689"/>
                </a:cubicBezTo>
                <a:lnTo>
                  <a:pt x="548782" y="948188"/>
                </a:lnTo>
                <a:lnTo>
                  <a:pt x="531158" y="939264"/>
                </a:lnTo>
                <a:cubicBezTo>
                  <a:pt x="499531" y="916762"/>
                  <a:pt x="483280" y="885510"/>
                  <a:pt x="482405" y="845508"/>
                </a:cubicBezTo>
                <a:cubicBezTo>
                  <a:pt x="481530" y="805505"/>
                  <a:pt x="496531" y="761753"/>
                  <a:pt x="527408" y="714250"/>
                </a:cubicBezTo>
                <a:cubicBezTo>
                  <a:pt x="546534" y="684248"/>
                  <a:pt x="569661" y="657996"/>
                  <a:pt x="596787" y="635495"/>
                </a:cubicBezTo>
                <a:cubicBezTo>
                  <a:pt x="623789" y="612993"/>
                  <a:pt x="646915" y="607993"/>
                  <a:pt x="666167" y="620494"/>
                </a:cubicBezTo>
                <a:cubicBezTo>
                  <a:pt x="677792" y="627119"/>
                  <a:pt x="684668" y="637995"/>
                  <a:pt x="686793" y="652996"/>
                </a:cubicBezTo>
                <a:cubicBezTo>
                  <a:pt x="688918" y="667997"/>
                  <a:pt x="681543" y="696999"/>
                  <a:pt x="664917" y="739876"/>
                </a:cubicBezTo>
                <a:cubicBezTo>
                  <a:pt x="656604" y="761315"/>
                  <a:pt x="645447" y="786035"/>
                  <a:pt x="631477" y="814037"/>
                </a:cubicBezTo>
                <a:lnTo>
                  <a:pt x="583458" y="903603"/>
                </a:lnTo>
                <a:lnTo>
                  <a:pt x="592013" y="897280"/>
                </a:lnTo>
                <a:lnTo>
                  <a:pt x="610038" y="900387"/>
                </a:lnTo>
                <a:lnTo>
                  <a:pt x="612391" y="903524"/>
                </a:lnTo>
                <a:lnTo>
                  <a:pt x="632352" y="896949"/>
                </a:lnTo>
                <a:cubicBezTo>
                  <a:pt x="653603" y="887979"/>
                  <a:pt x="679042" y="873697"/>
                  <a:pt x="708669" y="854133"/>
                </a:cubicBezTo>
                <a:cubicBezTo>
                  <a:pt x="719545" y="846633"/>
                  <a:pt x="727670" y="841383"/>
                  <a:pt x="733046" y="838507"/>
                </a:cubicBezTo>
                <a:cubicBezTo>
                  <a:pt x="738421" y="835632"/>
                  <a:pt x="744672" y="832507"/>
                  <a:pt x="751797" y="829132"/>
                </a:cubicBezTo>
                <a:cubicBezTo>
                  <a:pt x="758922" y="825757"/>
                  <a:pt x="764923" y="824507"/>
                  <a:pt x="769923" y="825382"/>
                </a:cubicBezTo>
                <a:cubicBezTo>
                  <a:pt x="774923" y="826257"/>
                  <a:pt x="779924" y="828257"/>
                  <a:pt x="784924" y="831632"/>
                </a:cubicBezTo>
                <a:cubicBezTo>
                  <a:pt x="797425" y="841633"/>
                  <a:pt x="799550" y="859134"/>
                  <a:pt x="791174" y="884135"/>
                </a:cubicBezTo>
                <a:cubicBezTo>
                  <a:pt x="707919" y="1142401"/>
                  <a:pt x="674917" y="1299036"/>
                  <a:pt x="692418" y="1353915"/>
                </a:cubicBezTo>
                <a:cubicBezTo>
                  <a:pt x="694043" y="1357290"/>
                  <a:pt x="695293" y="1359790"/>
                  <a:pt x="696168" y="1361415"/>
                </a:cubicBezTo>
                <a:cubicBezTo>
                  <a:pt x="702794" y="1362290"/>
                  <a:pt x="713045" y="1356790"/>
                  <a:pt x="726795" y="1345164"/>
                </a:cubicBezTo>
                <a:cubicBezTo>
                  <a:pt x="740546" y="1333538"/>
                  <a:pt x="757547" y="1315162"/>
                  <a:pt x="778049" y="1290161"/>
                </a:cubicBezTo>
                <a:cubicBezTo>
                  <a:pt x="798425" y="1265159"/>
                  <a:pt x="820551" y="1235157"/>
                  <a:pt x="844303" y="1200155"/>
                </a:cubicBezTo>
                <a:cubicBezTo>
                  <a:pt x="856178" y="1182654"/>
                  <a:pt x="868679" y="1163184"/>
                  <a:pt x="881805" y="1141730"/>
                </a:cubicBezTo>
                <a:lnTo>
                  <a:pt x="898948" y="1112502"/>
                </a:lnTo>
                <a:lnTo>
                  <a:pt x="894806" y="1085399"/>
                </a:lnTo>
                <a:cubicBezTo>
                  <a:pt x="894806" y="1055397"/>
                  <a:pt x="901432" y="1019644"/>
                  <a:pt x="914807" y="977892"/>
                </a:cubicBezTo>
                <a:cubicBezTo>
                  <a:pt x="928183" y="936264"/>
                  <a:pt x="947684" y="895887"/>
                  <a:pt x="973561" y="856634"/>
                </a:cubicBezTo>
                <a:cubicBezTo>
                  <a:pt x="999313" y="817507"/>
                  <a:pt x="1027314" y="792880"/>
                  <a:pt x="1057316" y="782880"/>
                </a:cubicBezTo>
                <a:cubicBezTo>
                  <a:pt x="1101444" y="767004"/>
                  <a:pt x="1142322" y="781630"/>
                  <a:pt x="1179699" y="826632"/>
                </a:cubicBezTo>
                <a:cubicBezTo>
                  <a:pt x="1183824" y="831633"/>
                  <a:pt x="1185699" y="837508"/>
                  <a:pt x="1185324" y="844133"/>
                </a:cubicBezTo>
                <a:cubicBezTo>
                  <a:pt x="1184824" y="850759"/>
                  <a:pt x="1182199" y="856259"/>
                  <a:pt x="1177199" y="860385"/>
                </a:cubicBezTo>
                <a:cubicBezTo>
                  <a:pt x="1172198" y="864510"/>
                  <a:pt x="1166323" y="866385"/>
                  <a:pt x="1159698" y="866010"/>
                </a:cubicBezTo>
                <a:cubicBezTo>
                  <a:pt x="1153072" y="865635"/>
                  <a:pt x="1147572" y="862885"/>
                  <a:pt x="1143447" y="857884"/>
                </a:cubicBezTo>
                <a:cubicBezTo>
                  <a:pt x="1114320" y="822882"/>
                  <a:pt x="1084693" y="816257"/>
                  <a:pt x="1054691" y="837883"/>
                </a:cubicBezTo>
                <a:cubicBezTo>
                  <a:pt x="1020564" y="862010"/>
                  <a:pt x="992062" y="905637"/>
                  <a:pt x="969061" y="968516"/>
                </a:cubicBezTo>
                <a:lnTo>
                  <a:pt x="959969" y="999239"/>
                </a:lnTo>
                <a:lnTo>
                  <a:pt x="1006188" y="908887"/>
                </a:lnTo>
                <a:cubicBezTo>
                  <a:pt x="1009563" y="902261"/>
                  <a:pt x="1014313" y="897886"/>
                  <a:pt x="1020564" y="895761"/>
                </a:cubicBezTo>
                <a:lnTo>
                  <a:pt x="1020564" y="896011"/>
                </a:lnTo>
                <a:cubicBezTo>
                  <a:pt x="1026814" y="893886"/>
                  <a:pt x="1032814" y="894386"/>
                  <a:pt x="1038690" y="897261"/>
                </a:cubicBezTo>
                <a:cubicBezTo>
                  <a:pt x="1044440" y="900136"/>
                  <a:pt x="1048690" y="904762"/>
                  <a:pt x="1051191" y="911012"/>
                </a:cubicBezTo>
                <a:cubicBezTo>
                  <a:pt x="1053691" y="917262"/>
                  <a:pt x="1053316" y="923263"/>
                  <a:pt x="1049941" y="929138"/>
                </a:cubicBezTo>
                <a:lnTo>
                  <a:pt x="983582" y="1058593"/>
                </a:lnTo>
                <a:lnTo>
                  <a:pt x="1015251" y="1021410"/>
                </a:lnTo>
                <a:cubicBezTo>
                  <a:pt x="1035659" y="995799"/>
                  <a:pt x="1057941" y="966329"/>
                  <a:pt x="1082068" y="933014"/>
                </a:cubicBezTo>
                <a:cubicBezTo>
                  <a:pt x="1092944" y="918013"/>
                  <a:pt x="1100444" y="907637"/>
                  <a:pt x="1104569" y="901762"/>
                </a:cubicBezTo>
                <a:cubicBezTo>
                  <a:pt x="1111195" y="893387"/>
                  <a:pt x="1119945" y="890761"/>
                  <a:pt x="1130821" y="893637"/>
                </a:cubicBezTo>
                <a:cubicBezTo>
                  <a:pt x="1141697" y="896512"/>
                  <a:pt x="1147447" y="903887"/>
                  <a:pt x="1148322" y="915513"/>
                </a:cubicBezTo>
                <a:cubicBezTo>
                  <a:pt x="1149947" y="956391"/>
                  <a:pt x="1153322" y="992518"/>
                  <a:pt x="1158323" y="1024270"/>
                </a:cubicBezTo>
                <a:cubicBezTo>
                  <a:pt x="1163323" y="1055897"/>
                  <a:pt x="1168323" y="1079898"/>
                  <a:pt x="1173323" y="1096149"/>
                </a:cubicBezTo>
                <a:cubicBezTo>
                  <a:pt x="1178324" y="1112400"/>
                  <a:pt x="1184199" y="1125901"/>
                  <a:pt x="1190825" y="1136777"/>
                </a:cubicBezTo>
                <a:cubicBezTo>
                  <a:pt x="1197450" y="1147652"/>
                  <a:pt x="1202700" y="1154528"/>
                  <a:pt x="1206451" y="1157403"/>
                </a:cubicBezTo>
                <a:cubicBezTo>
                  <a:pt x="1210201" y="1160278"/>
                  <a:pt x="1214201" y="1161778"/>
                  <a:pt x="1218326" y="1161778"/>
                </a:cubicBezTo>
                <a:cubicBezTo>
                  <a:pt x="1229952" y="1164278"/>
                  <a:pt x="1244828" y="1158653"/>
                  <a:pt x="1262704" y="1144902"/>
                </a:cubicBezTo>
                <a:cubicBezTo>
                  <a:pt x="1271642" y="1138027"/>
                  <a:pt x="1281830" y="1127932"/>
                  <a:pt x="1293284" y="1114604"/>
                </a:cubicBezTo>
                <a:lnTo>
                  <a:pt x="1294422" y="1113122"/>
                </a:lnTo>
                <a:lnTo>
                  <a:pt x="1303050" y="1075148"/>
                </a:lnTo>
                <a:cubicBezTo>
                  <a:pt x="1318676" y="1011613"/>
                  <a:pt x="1340021" y="933389"/>
                  <a:pt x="1367085" y="840508"/>
                </a:cubicBezTo>
                <a:cubicBezTo>
                  <a:pt x="1372836" y="821382"/>
                  <a:pt x="1377086" y="806756"/>
                  <a:pt x="1379586" y="796755"/>
                </a:cubicBezTo>
                <a:cubicBezTo>
                  <a:pt x="1382086" y="790130"/>
                  <a:pt x="1386212" y="785255"/>
                  <a:pt x="1392087" y="782379"/>
                </a:cubicBezTo>
                <a:cubicBezTo>
                  <a:pt x="1397962" y="779504"/>
                  <a:pt x="1403963" y="778879"/>
                  <a:pt x="1410213" y="780504"/>
                </a:cubicBezTo>
                <a:cubicBezTo>
                  <a:pt x="1416463" y="782129"/>
                  <a:pt x="1421214" y="785880"/>
                  <a:pt x="1424589" y="791755"/>
                </a:cubicBezTo>
                <a:cubicBezTo>
                  <a:pt x="1427964" y="797630"/>
                  <a:pt x="1428339" y="803881"/>
                  <a:pt x="1425839" y="810506"/>
                </a:cubicBezTo>
                <a:cubicBezTo>
                  <a:pt x="1424214" y="816381"/>
                  <a:pt x="1419964" y="830882"/>
                  <a:pt x="1413338" y="854259"/>
                </a:cubicBezTo>
                <a:cubicBezTo>
                  <a:pt x="1404150" y="886324"/>
                  <a:pt x="1396024" y="914857"/>
                  <a:pt x="1388946" y="939858"/>
                </a:cubicBezTo>
                <a:lnTo>
                  <a:pt x="1371865" y="1000608"/>
                </a:lnTo>
                <a:lnTo>
                  <a:pt x="1373758" y="997597"/>
                </a:lnTo>
                <a:cubicBezTo>
                  <a:pt x="1388024" y="972486"/>
                  <a:pt x="1402463" y="944703"/>
                  <a:pt x="1417089" y="914263"/>
                </a:cubicBezTo>
                <a:cubicBezTo>
                  <a:pt x="1420464" y="907637"/>
                  <a:pt x="1425214" y="903262"/>
                  <a:pt x="1431465" y="901137"/>
                </a:cubicBezTo>
                <a:lnTo>
                  <a:pt x="1431590" y="901012"/>
                </a:lnTo>
                <a:lnTo>
                  <a:pt x="1439971" y="901590"/>
                </a:lnTo>
                <a:lnTo>
                  <a:pt x="1440840" y="900512"/>
                </a:lnTo>
                <a:cubicBezTo>
                  <a:pt x="1460841" y="881386"/>
                  <a:pt x="1479967" y="872260"/>
                  <a:pt x="1498344" y="873010"/>
                </a:cubicBezTo>
                <a:cubicBezTo>
                  <a:pt x="1519970" y="873885"/>
                  <a:pt x="1537221" y="885136"/>
                  <a:pt x="1550222" y="906762"/>
                </a:cubicBezTo>
                <a:cubicBezTo>
                  <a:pt x="1563098" y="928388"/>
                  <a:pt x="1575348" y="958015"/>
                  <a:pt x="1587099" y="995518"/>
                </a:cubicBezTo>
                <a:cubicBezTo>
                  <a:pt x="1605475" y="1059647"/>
                  <a:pt x="1624976" y="1093024"/>
                  <a:pt x="1645853" y="1095524"/>
                </a:cubicBezTo>
                <a:cubicBezTo>
                  <a:pt x="1650853" y="1096337"/>
                  <a:pt x="1656416" y="1095337"/>
                  <a:pt x="1662557" y="1092524"/>
                </a:cubicBezTo>
                <a:lnTo>
                  <a:pt x="1680341" y="1080292"/>
                </a:lnTo>
                <a:lnTo>
                  <a:pt x="1687793" y="1023676"/>
                </a:lnTo>
                <a:cubicBezTo>
                  <a:pt x="1693825" y="998987"/>
                  <a:pt x="1702669" y="974142"/>
                  <a:pt x="1714357" y="949140"/>
                </a:cubicBezTo>
                <a:cubicBezTo>
                  <a:pt x="1741859" y="890886"/>
                  <a:pt x="1774361" y="847883"/>
                  <a:pt x="1811863" y="820381"/>
                </a:cubicBezTo>
                <a:cubicBezTo>
                  <a:pt x="1849366" y="792880"/>
                  <a:pt x="1882618" y="783504"/>
                  <a:pt x="1911869" y="792255"/>
                </a:cubicBezTo>
                <a:cubicBezTo>
                  <a:pt x="1940996" y="801005"/>
                  <a:pt x="1957622" y="822882"/>
                  <a:pt x="1961873" y="857884"/>
                </a:cubicBezTo>
                <a:cubicBezTo>
                  <a:pt x="1965998" y="851258"/>
                  <a:pt x="1969748" y="844508"/>
                  <a:pt x="1973123" y="837883"/>
                </a:cubicBezTo>
                <a:cubicBezTo>
                  <a:pt x="2017251" y="628745"/>
                  <a:pt x="2061629" y="460734"/>
                  <a:pt x="2106257" y="333726"/>
                </a:cubicBezTo>
                <a:cubicBezTo>
                  <a:pt x="2150759" y="206718"/>
                  <a:pt x="2187262" y="138589"/>
                  <a:pt x="2215638" y="129463"/>
                </a:cubicBezTo>
                <a:cubicBezTo>
                  <a:pt x="2221451" y="127400"/>
                  <a:pt x="2226858" y="126994"/>
                  <a:pt x="2231858" y="128244"/>
                </a:cubicBezTo>
                <a:cubicBezTo>
                  <a:pt x="2236859" y="129495"/>
                  <a:pt x="2241453" y="132401"/>
                  <a:pt x="2245640" y="136964"/>
                </a:cubicBezTo>
                <a:lnTo>
                  <a:pt x="2245640" y="136839"/>
                </a:lnTo>
                <a:cubicBezTo>
                  <a:pt x="2267267" y="158465"/>
                  <a:pt x="2256516" y="235095"/>
                  <a:pt x="2213138" y="366728"/>
                </a:cubicBezTo>
                <a:cubicBezTo>
                  <a:pt x="2209763" y="376729"/>
                  <a:pt x="2205263" y="390480"/>
                  <a:pt x="2199387" y="407981"/>
                </a:cubicBezTo>
                <a:cubicBezTo>
                  <a:pt x="2181011" y="463859"/>
                  <a:pt x="2166010" y="508362"/>
                  <a:pt x="2154385" y="541739"/>
                </a:cubicBezTo>
                <a:cubicBezTo>
                  <a:pt x="2142759" y="575116"/>
                  <a:pt x="2124383" y="621744"/>
                  <a:pt x="2099381" y="681748"/>
                </a:cubicBezTo>
                <a:cubicBezTo>
                  <a:pt x="2074380" y="741752"/>
                  <a:pt x="2047253" y="799255"/>
                  <a:pt x="2018126" y="854134"/>
                </a:cubicBezTo>
                <a:cubicBezTo>
                  <a:pt x="1994000" y="969141"/>
                  <a:pt x="1970998" y="1091523"/>
                  <a:pt x="1949372" y="1221532"/>
                </a:cubicBezTo>
                <a:cubicBezTo>
                  <a:pt x="1911869" y="1443920"/>
                  <a:pt x="1891868" y="1594680"/>
                  <a:pt x="1889368" y="1673935"/>
                </a:cubicBezTo>
                <a:cubicBezTo>
                  <a:pt x="1895993" y="1671435"/>
                  <a:pt x="1902619" y="1671435"/>
                  <a:pt x="1909369" y="1673935"/>
                </a:cubicBezTo>
                <a:cubicBezTo>
                  <a:pt x="1915120" y="1677310"/>
                  <a:pt x="1919120" y="1682060"/>
                  <a:pt x="1921245" y="1688311"/>
                </a:cubicBezTo>
                <a:cubicBezTo>
                  <a:pt x="1923370" y="1694561"/>
                  <a:pt x="1923120" y="1700561"/>
                  <a:pt x="1920620" y="1706437"/>
                </a:cubicBezTo>
                <a:cubicBezTo>
                  <a:pt x="1905619" y="1738064"/>
                  <a:pt x="1890618" y="1753940"/>
                  <a:pt x="1875617" y="1753940"/>
                </a:cubicBezTo>
                <a:cubicBezTo>
                  <a:pt x="1872242" y="1753940"/>
                  <a:pt x="1868992" y="1753565"/>
                  <a:pt x="1865617" y="1752690"/>
                </a:cubicBezTo>
                <a:cubicBezTo>
                  <a:pt x="1856491" y="1749314"/>
                  <a:pt x="1849991" y="1743314"/>
                  <a:pt x="1846240" y="1734563"/>
                </a:cubicBezTo>
                <a:cubicBezTo>
                  <a:pt x="1842490" y="1725813"/>
                  <a:pt x="1840865" y="1707437"/>
                  <a:pt x="1841240" y="1679560"/>
                </a:cubicBezTo>
                <a:cubicBezTo>
                  <a:pt x="1841615" y="1651683"/>
                  <a:pt x="1845240" y="1610681"/>
                  <a:pt x="1851866" y="1556427"/>
                </a:cubicBezTo>
                <a:cubicBezTo>
                  <a:pt x="1861866" y="1469797"/>
                  <a:pt x="1878492" y="1355665"/>
                  <a:pt x="1901869" y="1214031"/>
                </a:cubicBezTo>
                <a:cubicBezTo>
                  <a:pt x="1915120" y="1136526"/>
                  <a:pt x="1928871" y="1061146"/>
                  <a:pt x="1943121" y="987892"/>
                </a:cubicBezTo>
                <a:cubicBezTo>
                  <a:pt x="1917245" y="1029520"/>
                  <a:pt x="1889743" y="1071147"/>
                  <a:pt x="1860616" y="1112900"/>
                </a:cubicBezTo>
                <a:cubicBezTo>
                  <a:pt x="1805613" y="1192905"/>
                  <a:pt x="1757735" y="1221657"/>
                  <a:pt x="1716857" y="1199155"/>
                </a:cubicBezTo>
                <a:cubicBezTo>
                  <a:pt x="1703544" y="1189592"/>
                  <a:pt x="1693669" y="1176310"/>
                  <a:pt x="1687215" y="1159325"/>
                </a:cubicBezTo>
                <a:lnTo>
                  <a:pt x="1683313" y="1132744"/>
                </a:lnTo>
                <a:lnTo>
                  <a:pt x="1671198" y="1139449"/>
                </a:lnTo>
                <a:cubicBezTo>
                  <a:pt x="1660572" y="1142996"/>
                  <a:pt x="1650040" y="1144152"/>
                  <a:pt x="1639602" y="1142902"/>
                </a:cubicBezTo>
                <a:cubicBezTo>
                  <a:pt x="1597975" y="1137902"/>
                  <a:pt x="1565098" y="1092899"/>
                  <a:pt x="1540846" y="1007893"/>
                </a:cubicBezTo>
                <a:cubicBezTo>
                  <a:pt x="1523345" y="950390"/>
                  <a:pt x="1508344" y="921638"/>
                  <a:pt x="1495843" y="921638"/>
                </a:cubicBezTo>
                <a:cubicBezTo>
                  <a:pt x="1493343" y="920763"/>
                  <a:pt x="1489843" y="921888"/>
                  <a:pt x="1485218" y="924763"/>
                </a:cubicBezTo>
                <a:cubicBezTo>
                  <a:pt x="1480592" y="927638"/>
                  <a:pt x="1473342" y="935139"/>
                  <a:pt x="1463341" y="947265"/>
                </a:cubicBezTo>
                <a:cubicBezTo>
                  <a:pt x="1453341" y="959390"/>
                  <a:pt x="1442340" y="975766"/>
                  <a:pt x="1430214" y="996643"/>
                </a:cubicBezTo>
                <a:cubicBezTo>
                  <a:pt x="1418089" y="1017519"/>
                  <a:pt x="1402338" y="1048271"/>
                  <a:pt x="1382711" y="1089148"/>
                </a:cubicBezTo>
                <a:cubicBezTo>
                  <a:pt x="1363085" y="1130026"/>
                  <a:pt x="1342084" y="1178279"/>
                  <a:pt x="1319582" y="1234158"/>
                </a:cubicBezTo>
                <a:cubicBezTo>
                  <a:pt x="1315457" y="1244158"/>
                  <a:pt x="1307957" y="1249158"/>
                  <a:pt x="1297081" y="1249158"/>
                </a:cubicBezTo>
                <a:cubicBezTo>
                  <a:pt x="1295456" y="1249158"/>
                  <a:pt x="1293706" y="1248783"/>
                  <a:pt x="1292081" y="1247908"/>
                </a:cubicBezTo>
                <a:cubicBezTo>
                  <a:pt x="1277955" y="1244533"/>
                  <a:pt x="1271704" y="1235783"/>
                  <a:pt x="1273329" y="1221657"/>
                </a:cubicBezTo>
                <a:lnTo>
                  <a:pt x="1278433" y="1191610"/>
                </a:lnTo>
                <a:lnTo>
                  <a:pt x="1276561" y="1193028"/>
                </a:lnTo>
                <a:cubicBezTo>
                  <a:pt x="1257876" y="1204531"/>
                  <a:pt x="1239797" y="1210281"/>
                  <a:pt x="1222327" y="1210281"/>
                </a:cubicBezTo>
                <a:cubicBezTo>
                  <a:pt x="1218201" y="1210281"/>
                  <a:pt x="1213576" y="1209906"/>
                  <a:pt x="1208576" y="1209031"/>
                </a:cubicBezTo>
                <a:cubicBezTo>
                  <a:pt x="1152697" y="1198156"/>
                  <a:pt x="1118195" y="1123276"/>
                  <a:pt x="1104819" y="984142"/>
                </a:cubicBezTo>
                <a:cubicBezTo>
                  <a:pt x="1063942" y="1039146"/>
                  <a:pt x="1027689" y="1084149"/>
                  <a:pt x="996063" y="1119151"/>
                </a:cubicBezTo>
                <a:cubicBezTo>
                  <a:pt x="981874" y="1134152"/>
                  <a:pt x="968748" y="1144246"/>
                  <a:pt x="956669" y="1149450"/>
                </a:cubicBezTo>
                <a:lnTo>
                  <a:pt x="930060" y="1150216"/>
                </a:lnTo>
                <a:lnTo>
                  <a:pt x="880555" y="1232282"/>
                </a:lnTo>
                <a:cubicBezTo>
                  <a:pt x="846803" y="1284285"/>
                  <a:pt x="813301" y="1326788"/>
                  <a:pt x="779924" y="1359790"/>
                </a:cubicBezTo>
                <a:cubicBezTo>
                  <a:pt x="746547" y="1392667"/>
                  <a:pt x="718295" y="1409168"/>
                  <a:pt x="694918" y="1409168"/>
                </a:cubicBezTo>
                <a:cubicBezTo>
                  <a:pt x="689043" y="1409168"/>
                  <a:pt x="683668" y="1407918"/>
                  <a:pt x="678667" y="1405418"/>
                </a:cubicBezTo>
                <a:cubicBezTo>
                  <a:pt x="644540" y="1392042"/>
                  <a:pt x="633665" y="1340414"/>
                  <a:pt x="646165" y="1250408"/>
                </a:cubicBezTo>
                <a:cubicBezTo>
                  <a:pt x="657791" y="1166278"/>
                  <a:pt x="688668" y="1047145"/>
                  <a:pt x="738671" y="893011"/>
                </a:cubicBezTo>
                <a:cubicBezTo>
                  <a:pt x="737796" y="893011"/>
                  <a:pt x="737171" y="893261"/>
                  <a:pt x="736796" y="893636"/>
                </a:cubicBezTo>
                <a:cubicBezTo>
                  <a:pt x="736296" y="894011"/>
                  <a:pt x="735796" y="894261"/>
                  <a:pt x="734921" y="894261"/>
                </a:cubicBezTo>
                <a:cubicBezTo>
                  <a:pt x="716545" y="906762"/>
                  <a:pt x="701419" y="916387"/>
                  <a:pt x="689293" y="923013"/>
                </a:cubicBezTo>
                <a:cubicBezTo>
                  <a:pt x="677167" y="929638"/>
                  <a:pt x="660916" y="937139"/>
                  <a:pt x="640540" y="945514"/>
                </a:cubicBezTo>
                <a:lnTo>
                  <a:pt x="601493" y="953072"/>
                </a:lnTo>
                <a:lnTo>
                  <a:pt x="498781" y="1082273"/>
                </a:lnTo>
                <a:cubicBezTo>
                  <a:pt x="452903" y="1127651"/>
                  <a:pt x="405900" y="1165528"/>
                  <a:pt x="357522" y="1196030"/>
                </a:cubicBezTo>
                <a:cubicBezTo>
                  <a:pt x="309144" y="1226407"/>
                  <a:pt x="265642" y="1251034"/>
                  <a:pt x="226889" y="1269785"/>
                </a:cubicBezTo>
                <a:cubicBezTo>
                  <a:pt x="188137" y="1288536"/>
                  <a:pt x="149259" y="1304537"/>
                  <a:pt x="110007" y="1317913"/>
                </a:cubicBezTo>
                <a:cubicBezTo>
                  <a:pt x="98381" y="1322038"/>
                  <a:pt x="89131" y="1318788"/>
                  <a:pt x="82505" y="1307912"/>
                </a:cubicBezTo>
                <a:cubicBezTo>
                  <a:pt x="69129" y="1341164"/>
                  <a:pt x="57504" y="1374166"/>
                  <a:pt x="47503" y="1406668"/>
                </a:cubicBezTo>
                <a:cubicBezTo>
                  <a:pt x="44128" y="1417544"/>
                  <a:pt x="36252" y="1422919"/>
                  <a:pt x="23751" y="1422919"/>
                </a:cubicBezTo>
                <a:lnTo>
                  <a:pt x="20001" y="1422919"/>
                </a:lnTo>
                <a:cubicBezTo>
                  <a:pt x="14251" y="1422044"/>
                  <a:pt x="9376" y="1419419"/>
                  <a:pt x="5625" y="1414794"/>
                </a:cubicBezTo>
                <a:cubicBezTo>
                  <a:pt x="1875" y="1410169"/>
                  <a:pt x="0" y="1405043"/>
                  <a:pt x="0" y="1399168"/>
                </a:cubicBezTo>
                <a:cubicBezTo>
                  <a:pt x="875" y="1380042"/>
                  <a:pt x="21001" y="1280911"/>
                  <a:pt x="60629" y="1101774"/>
                </a:cubicBezTo>
                <a:cubicBezTo>
                  <a:pt x="100256" y="922638"/>
                  <a:pt x="140009" y="747752"/>
                  <a:pt x="180011" y="576992"/>
                </a:cubicBezTo>
                <a:cubicBezTo>
                  <a:pt x="180011" y="574492"/>
                  <a:pt x="180386" y="571991"/>
                  <a:pt x="181261" y="569491"/>
                </a:cubicBezTo>
                <a:cubicBezTo>
                  <a:pt x="195387" y="509487"/>
                  <a:pt x="207013" y="461234"/>
                  <a:pt x="216263" y="424482"/>
                </a:cubicBezTo>
                <a:cubicBezTo>
                  <a:pt x="244640" y="309475"/>
                  <a:pt x="277267" y="211469"/>
                  <a:pt x="314395" y="130214"/>
                </a:cubicBezTo>
                <a:cubicBezTo>
                  <a:pt x="351522" y="48709"/>
                  <a:pt x="383399" y="5706"/>
                  <a:pt x="410151" y="706"/>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5" name="Google Shape;105;p22"/>
          <p:cNvSpPr txBox="1"/>
          <p:nvPr/>
        </p:nvSpPr>
        <p:spPr>
          <a:xfrm>
            <a:off x="5398823" y="4138205"/>
            <a:ext cx="7113712" cy="209288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3000">
                <a:solidFill>
                  <a:schemeClr val="lt1"/>
                </a:solidFill>
                <a:latin typeface="Poppins SemiBold"/>
                <a:ea typeface="Poppins SemiBold"/>
                <a:cs typeface="Poppins SemiBold"/>
                <a:sym typeface="Poppins SemiBold"/>
              </a:rPr>
              <a:t>AL</a:t>
            </a:r>
            <a:endParaRPr/>
          </a:p>
        </p:txBody>
      </p:sp>
      <p:sp>
        <p:nvSpPr>
          <p:cNvPr id="106" name="Google Shape;106;p22"/>
          <p:cNvSpPr txBox="1"/>
          <p:nvPr/>
        </p:nvSpPr>
        <p:spPr>
          <a:xfrm>
            <a:off x="194385" y="6429371"/>
            <a:ext cx="1693745"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Poppins Medium"/>
                <a:ea typeface="Poppins Medium"/>
                <a:cs typeface="Poppins Medium"/>
                <a:sym typeface="Poppins Medium"/>
              </a:rPr>
              <a:t>www.example.com</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5" name="Shape 965"/>
        <p:cNvGrpSpPr/>
        <p:nvPr/>
      </p:nvGrpSpPr>
      <p:grpSpPr>
        <a:xfrm>
          <a:off x="0" y="0"/>
          <a:ext cx="0" cy="0"/>
          <a:chOff x="0" y="0"/>
          <a:chExt cx="0" cy="0"/>
        </a:xfrm>
      </p:grpSpPr>
      <p:sp>
        <p:nvSpPr>
          <p:cNvPr id="966" name="Google Shape;966;p40"/>
          <p:cNvSpPr/>
          <p:nvPr/>
        </p:nvSpPr>
        <p:spPr>
          <a:xfrm>
            <a:off x="0" y="0"/>
            <a:ext cx="12192000" cy="6858006"/>
          </a:xfrm>
          <a:prstGeom prst="rect">
            <a:avLst/>
          </a:prstGeom>
          <a:solidFill>
            <a:schemeClr val="dk1">
              <a:alpha val="8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67" name="Google Shape;967;p40"/>
          <p:cNvSpPr/>
          <p:nvPr/>
        </p:nvSpPr>
        <p:spPr>
          <a:xfrm>
            <a:off x="0" y="-3"/>
            <a:ext cx="12192000" cy="6858006"/>
          </a:xfrm>
          <a:prstGeom prst="rect">
            <a:avLst/>
          </a:prstGeom>
          <a:blipFill rotWithShape="1">
            <a:blip r:embed="rId3">
              <a:alphaModFix amt="3000"/>
            </a:blip>
            <a:tile algn="tl" flip="none" tx="0" sx="100000" ty="0" sy="10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68" name="Google Shape;968;p40"/>
          <p:cNvSpPr txBox="1"/>
          <p:nvPr/>
        </p:nvSpPr>
        <p:spPr>
          <a:xfrm>
            <a:off x="-2865863" y="-2598234"/>
            <a:ext cx="18473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69" name="Google Shape;969;p40"/>
          <p:cNvSpPr txBox="1"/>
          <p:nvPr/>
        </p:nvSpPr>
        <p:spPr>
          <a:xfrm>
            <a:off x="6002199" y="2026404"/>
            <a:ext cx="191565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Poppins Medium"/>
                <a:ea typeface="Poppins Medium"/>
                <a:cs typeface="Poppins Medium"/>
                <a:sym typeface="Poppins Medium"/>
              </a:rPr>
              <a:t>Project</a:t>
            </a:r>
            <a:endParaRPr/>
          </a:p>
        </p:txBody>
      </p:sp>
      <p:sp>
        <p:nvSpPr>
          <p:cNvPr id="970" name="Google Shape;970;p40"/>
          <p:cNvSpPr txBox="1"/>
          <p:nvPr/>
        </p:nvSpPr>
        <p:spPr>
          <a:xfrm>
            <a:off x="6002199" y="2268363"/>
            <a:ext cx="2379163"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chemeClr val="lt1"/>
                </a:solidFill>
                <a:latin typeface="Arimo"/>
                <a:ea typeface="Arimo"/>
                <a:cs typeface="Arimo"/>
                <a:sym typeface="Arimo"/>
              </a:rPr>
              <a:t>[ Special Slide for Proposal ] </a:t>
            </a:r>
            <a:endParaRPr/>
          </a:p>
        </p:txBody>
      </p:sp>
      <p:sp>
        <p:nvSpPr>
          <p:cNvPr id="971" name="Google Shape;971;p40"/>
          <p:cNvSpPr txBox="1"/>
          <p:nvPr/>
        </p:nvSpPr>
        <p:spPr>
          <a:xfrm>
            <a:off x="6002199" y="2608144"/>
            <a:ext cx="4640309" cy="438582"/>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lt1"/>
                </a:solidFill>
                <a:latin typeface="Arimo"/>
                <a:ea typeface="Arimo"/>
                <a:cs typeface="Arimo"/>
                <a:sym typeface="Arimo"/>
              </a:rPr>
              <a:t>No agency, program or initiative will use or create its own logo with the following exceptions: NY State Lottery, MTA, ILNY, Start Up NY. These legacy logos will still be required to co-brand their materials and follow all other branding guidelines.</a:t>
            </a:r>
            <a:endParaRPr/>
          </a:p>
        </p:txBody>
      </p:sp>
      <p:sp>
        <p:nvSpPr>
          <p:cNvPr id="972" name="Google Shape;972;p40"/>
          <p:cNvSpPr txBox="1"/>
          <p:nvPr/>
        </p:nvSpPr>
        <p:spPr>
          <a:xfrm>
            <a:off x="6002199" y="3461554"/>
            <a:ext cx="2514491" cy="271869"/>
          </a:xfrm>
          <a:prstGeom prst="rect">
            <a:avLst/>
          </a:prstGeom>
          <a:noFill/>
          <a:ln>
            <a:noFill/>
          </a:ln>
        </p:spPr>
        <p:txBody>
          <a:bodyPr anchorCtr="0" anchor="t" bIns="45700" lIns="91425" spcFirstLastPara="1" rIns="91425" wrap="square" tIns="45700">
            <a:spAutoFit/>
          </a:bodyPr>
          <a:lstStyle/>
          <a:p>
            <a:pPr indent="0" lvl="0" marL="0" marR="0" rtl="0" algn="l">
              <a:lnSpc>
                <a:spcPct val="155555"/>
              </a:lnSpc>
              <a:spcBef>
                <a:spcPts val="0"/>
              </a:spcBef>
              <a:spcAft>
                <a:spcPts val="0"/>
              </a:spcAft>
              <a:buNone/>
            </a:pPr>
            <a:r>
              <a:rPr i="0" lang="en-US" sz="900" u="none" strike="noStrike">
                <a:solidFill>
                  <a:schemeClr val="lt1"/>
                </a:solidFill>
                <a:latin typeface="Poppins Medium"/>
                <a:ea typeface="Poppins Medium"/>
                <a:cs typeface="Poppins Medium"/>
                <a:sym typeface="Poppins Medium"/>
              </a:rPr>
              <a:t>CONTACT</a:t>
            </a:r>
            <a:endParaRPr/>
          </a:p>
        </p:txBody>
      </p:sp>
      <p:sp>
        <p:nvSpPr>
          <p:cNvPr id="973" name="Google Shape;973;p40"/>
          <p:cNvSpPr txBox="1"/>
          <p:nvPr/>
        </p:nvSpPr>
        <p:spPr>
          <a:xfrm>
            <a:off x="6014039" y="3660098"/>
            <a:ext cx="3691768"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800" u="none" strike="noStrike">
                <a:solidFill>
                  <a:schemeClr val="lt1"/>
                </a:solidFill>
                <a:latin typeface="Arimo"/>
                <a:ea typeface="Arimo"/>
                <a:cs typeface="Arimo"/>
                <a:sym typeface="Arimo"/>
              </a:rPr>
              <a:t>Antiam Diorerum Repudiandit, Sitiatio Debit Voluptiunt Eos Aut Ut Quiberon Pos Ape In Cones Sundae Dolores Dignum ASCIIs Chisum Eos Tempos Abor Aut Et Accabor Ectus, exerts as sum lout id magnis am ex et valor auteur mos.</a:t>
            </a:r>
            <a:endParaRPr/>
          </a:p>
        </p:txBody>
      </p:sp>
      <p:sp>
        <p:nvSpPr>
          <p:cNvPr id="974" name="Google Shape;974;p40"/>
          <p:cNvSpPr txBox="1"/>
          <p:nvPr/>
        </p:nvSpPr>
        <p:spPr>
          <a:xfrm>
            <a:off x="6002199" y="4659701"/>
            <a:ext cx="2514491" cy="271869"/>
          </a:xfrm>
          <a:prstGeom prst="rect">
            <a:avLst/>
          </a:prstGeom>
          <a:noFill/>
          <a:ln>
            <a:noFill/>
          </a:ln>
        </p:spPr>
        <p:txBody>
          <a:bodyPr anchorCtr="0" anchor="t" bIns="45700" lIns="91425" spcFirstLastPara="1" rIns="91425" wrap="square" tIns="45700">
            <a:spAutoFit/>
          </a:bodyPr>
          <a:lstStyle/>
          <a:p>
            <a:pPr indent="0" lvl="0" marL="0" marR="0" rtl="0" algn="l">
              <a:lnSpc>
                <a:spcPct val="155555"/>
              </a:lnSpc>
              <a:spcBef>
                <a:spcPts val="0"/>
              </a:spcBef>
              <a:spcAft>
                <a:spcPts val="0"/>
              </a:spcAft>
              <a:buNone/>
            </a:pPr>
            <a:r>
              <a:rPr i="0" lang="en-US" sz="900" u="none" strike="noStrike">
                <a:solidFill>
                  <a:schemeClr val="lt1"/>
                </a:solidFill>
                <a:latin typeface="Poppins Medium"/>
                <a:ea typeface="Poppins Medium"/>
                <a:cs typeface="Poppins Medium"/>
                <a:sym typeface="Poppins Medium"/>
              </a:rPr>
              <a:t>PROPOSAL DETAILS</a:t>
            </a:r>
            <a:endParaRPr/>
          </a:p>
        </p:txBody>
      </p:sp>
      <p:sp>
        <p:nvSpPr>
          <p:cNvPr id="975" name="Google Shape;975;p40"/>
          <p:cNvSpPr txBox="1"/>
          <p:nvPr/>
        </p:nvSpPr>
        <p:spPr>
          <a:xfrm>
            <a:off x="6014039" y="4858245"/>
            <a:ext cx="3847884"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800" u="none" strike="noStrike">
                <a:solidFill>
                  <a:schemeClr val="lt1"/>
                </a:solidFill>
                <a:latin typeface="Arimo"/>
                <a:ea typeface="Arimo"/>
                <a:cs typeface="Arimo"/>
                <a:sym typeface="Arimo"/>
              </a:rPr>
              <a:t>Antiam Diorerum Repudiandit, Sitiatio Debit Voluptiunt Eos Aut Ut Quiberon Pos Ape In Cones Sundae Dolores Dignum ASCIIs Chisum Eos Tempos Abor Aut Et Accabor Ectus, exerts as sum lout id magnis am ex et valor auteur mos.</a:t>
            </a:r>
            <a:endParaRPr/>
          </a:p>
        </p:txBody>
      </p:sp>
      <p:sp>
        <p:nvSpPr>
          <p:cNvPr id="976" name="Google Shape;976;p40"/>
          <p:cNvSpPr txBox="1"/>
          <p:nvPr/>
        </p:nvSpPr>
        <p:spPr>
          <a:xfrm>
            <a:off x="194386" y="2013704"/>
            <a:ext cx="1674820" cy="1477328"/>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lt1"/>
                </a:solidFill>
                <a:latin typeface="Arimo"/>
                <a:ea typeface="Arimo"/>
                <a:cs typeface="Arimo"/>
                <a:sym typeface="Arimo"/>
              </a:rPr>
              <a:t>These guidelines 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a:t>
            </a:r>
            <a:endParaRPr/>
          </a:p>
        </p:txBody>
      </p:sp>
      <p:sp>
        <p:nvSpPr>
          <p:cNvPr id="977" name="Google Shape;977;p40"/>
          <p:cNvSpPr txBox="1"/>
          <p:nvPr/>
        </p:nvSpPr>
        <p:spPr>
          <a:xfrm>
            <a:off x="194386" y="3703860"/>
            <a:ext cx="1377834"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000">
                <a:solidFill>
                  <a:schemeClr val="lt1"/>
                </a:solidFill>
                <a:latin typeface="Playfair Display"/>
                <a:ea typeface="Playfair Display"/>
                <a:cs typeface="Playfair Display"/>
                <a:sym typeface="Playfair Display"/>
              </a:rPr>
              <a:t>12k</a:t>
            </a:r>
            <a:endParaRPr/>
          </a:p>
        </p:txBody>
      </p:sp>
      <p:sp>
        <p:nvSpPr>
          <p:cNvPr id="978" name="Google Shape;978;p40"/>
          <p:cNvSpPr txBox="1"/>
          <p:nvPr/>
        </p:nvSpPr>
        <p:spPr>
          <a:xfrm>
            <a:off x="194386" y="4165806"/>
            <a:ext cx="2379163"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chemeClr val="lt1"/>
                </a:solidFill>
                <a:latin typeface="Arimo"/>
                <a:ea typeface="Arimo"/>
                <a:cs typeface="Arimo"/>
                <a:sym typeface="Arimo"/>
              </a:rPr>
              <a:t>Brand Case Study</a:t>
            </a:r>
            <a:endParaRPr/>
          </a:p>
        </p:txBody>
      </p:sp>
      <p:cxnSp>
        <p:nvCxnSpPr>
          <p:cNvPr id="979" name="Google Shape;979;p40"/>
          <p:cNvCxnSpPr/>
          <p:nvPr/>
        </p:nvCxnSpPr>
        <p:spPr>
          <a:xfrm>
            <a:off x="284471" y="1758805"/>
            <a:ext cx="5059054" cy="0"/>
          </a:xfrm>
          <a:prstGeom prst="straightConnector1">
            <a:avLst/>
          </a:prstGeom>
          <a:noFill/>
          <a:ln cap="flat" cmpd="sng" w="9525">
            <a:solidFill>
              <a:schemeClr val="lt1">
                <a:alpha val="14901"/>
              </a:schemeClr>
            </a:solidFill>
            <a:prstDash val="solid"/>
            <a:miter lim="800000"/>
            <a:headEnd len="sm" w="sm" type="none"/>
            <a:tailEnd len="sm" w="sm" type="none"/>
          </a:ln>
        </p:spPr>
      </p:cxnSp>
      <p:cxnSp>
        <p:nvCxnSpPr>
          <p:cNvPr id="980" name="Google Shape;980;p40"/>
          <p:cNvCxnSpPr/>
          <p:nvPr/>
        </p:nvCxnSpPr>
        <p:spPr>
          <a:xfrm>
            <a:off x="6096000" y="1758805"/>
            <a:ext cx="5811529" cy="0"/>
          </a:xfrm>
          <a:prstGeom prst="straightConnector1">
            <a:avLst/>
          </a:prstGeom>
          <a:noFill/>
          <a:ln cap="flat" cmpd="sng" w="9525">
            <a:solidFill>
              <a:schemeClr val="lt1">
                <a:alpha val="14901"/>
              </a:schemeClr>
            </a:solidFill>
            <a:prstDash val="solid"/>
            <a:miter lim="800000"/>
            <a:headEnd len="sm" w="sm" type="none"/>
            <a:tailEnd len="sm" w="sm" type="none"/>
          </a:ln>
        </p:spPr>
      </p:cxnSp>
      <p:sp>
        <p:nvSpPr>
          <p:cNvPr id="981" name="Google Shape;981;p40"/>
          <p:cNvSpPr txBox="1"/>
          <p:nvPr/>
        </p:nvSpPr>
        <p:spPr>
          <a:xfrm>
            <a:off x="194386" y="1304443"/>
            <a:ext cx="398299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lt1"/>
                </a:solidFill>
                <a:latin typeface="Poppins Medium"/>
                <a:ea typeface="Poppins Medium"/>
                <a:cs typeface="Poppins Medium"/>
                <a:sym typeface="Poppins Medium"/>
              </a:rPr>
              <a:t>CONTRACT</a:t>
            </a:r>
            <a:endParaRPr/>
          </a:p>
        </p:txBody>
      </p:sp>
      <p:sp>
        <p:nvSpPr>
          <p:cNvPr id="982" name="Google Shape;982;p40"/>
          <p:cNvSpPr txBox="1"/>
          <p:nvPr/>
        </p:nvSpPr>
        <p:spPr>
          <a:xfrm>
            <a:off x="7011833" y="6437446"/>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Poppins Medium"/>
                <a:ea typeface="Poppins Medium"/>
                <a:cs typeface="Poppins Medium"/>
                <a:sym typeface="Poppins Medium"/>
              </a:rPr>
              <a:t>STUDIO</a:t>
            </a:r>
            <a:endParaRPr/>
          </a:p>
        </p:txBody>
      </p:sp>
      <p:sp>
        <p:nvSpPr>
          <p:cNvPr id="983" name="Google Shape;983;p40"/>
          <p:cNvSpPr txBox="1"/>
          <p:nvPr/>
        </p:nvSpPr>
        <p:spPr>
          <a:xfrm>
            <a:off x="6002199" y="6437446"/>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Poppins Medium"/>
                <a:ea typeface="Poppins Medium"/>
                <a:cs typeface="Poppins Medium"/>
                <a:sym typeface="Poppins Medium"/>
              </a:rPr>
              <a:t>XPR</a:t>
            </a:r>
            <a:endParaRPr/>
          </a:p>
        </p:txBody>
      </p:sp>
      <p:sp>
        <p:nvSpPr>
          <p:cNvPr id="984" name="Google Shape;984;p40"/>
          <p:cNvSpPr txBox="1"/>
          <p:nvPr/>
        </p:nvSpPr>
        <p:spPr>
          <a:xfrm>
            <a:off x="8055108" y="6437446"/>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Poppins Medium"/>
                <a:ea typeface="Poppins Medium"/>
                <a:cs typeface="Poppins Medium"/>
                <a:sym typeface="Poppins Medium"/>
              </a:rPr>
              <a:t>@2025</a:t>
            </a:r>
            <a:endParaRPr/>
          </a:p>
        </p:txBody>
      </p:sp>
      <p:cxnSp>
        <p:nvCxnSpPr>
          <p:cNvPr id="985" name="Google Shape;985;p40"/>
          <p:cNvCxnSpPr/>
          <p:nvPr/>
        </p:nvCxnSpPr>
        <p:spPr>
          <a:xfrm>
            <a:off x="6096000" y="6424754"/>
            <a:ext cx="5811529" cy="0"/>
          </a:xfrm>
          <a:prstGeom prst="straightConnector1">
            <a:avLst/>
          </a:prstGeom>
          <a:noFill/>
          <a:ln cap="flat" cmpd="sng" w="9525">
            <a:solidFill>
              <a:schemeClr val="lt1">
                <a:alpha val="14901"/>
              </a:schemeClr>
            </a:solidFill>
            <a:prstDash val="solid"/>
            <a:miter lim="800000"/>
            <a:headEnd len="sm" w="sm" type="none"/>
            <a:tailEnd len="sm" w="sm" type="none"/>
          </a:ln>
        </p:spPr>
      </p:cxnSp>
      <p:cxnSp>
        <p:nvCxnSpPr>
          <p:cNvPr id="986" name="Google Shape;986;p40"/>
          <p:cNvCxnSpPr/>
          <p:nvPr/>
        </p:nvCxnSpPr>
        <p:spPr>
          <a:xfrm>
            <a:off x="284471" y="6424754"/>
            <a:ext cx="5059054" cy="0"/>
          </a:xfrm>
          <a:prstGeom prst="straightConnector1">
            <a:avLst/>
          </a:prstGeom>
          <a:noFill/>
          <a:ln cap="flat" cmpd="sng" w="9525">
            <a:solidFill>
              <a:schemeClr val="lt1">
                <a:alpha val="14901"/>
              </a:schemeClr>
            </a:solidFill>
            <a:prstDash val="solid"/>
            <a:miter lim="800000"/>
            <a:headEnd len="sm" w="sm" type="none"/>
            <a:tailEnd len="sm" w="sm" type="none"/>
          </a:ln>
        </p:spPr>
      </p:cxnSp>
      <p:cxnSp>
        <p:nvCxnSpPr>
          <p:cNvPr id="987" name="Google Shape;987;p40"/>
          <p:cNvCxnSpPr/>
          <p:nvPr/>
        </p:nvCxnSpPr>
        <p:spPr>
          <a:xfrm>
            <a:off x="6096000" y="3247790"/>
            <a:ext cx="5811529" cy="0"/>
          </a:xfrm>
          <a:prstGeom prst="straightConnector1">
            <a:avLst/>
          </a:prstGeom>
          <a:noFill/>
          <a:ln cap="flat" cmpd="sng" w="9525">
            <a:solidFill>
              <a:schemeClr val="lt1">
                <a:alpha val="14901"/>
              </a:schemeClr>
            </a:solidFill>
            <a:prstDash val="solid"/>
            <a:miter lim="800000"/>
            <a:headEnd len="sm" w="sm" type="none"/>
            <a:tailEnd len="sm" w="sm" type="none"/>
          </a:ln>
        </p:spPr>
      </p:cxnSp>
      <p:cxnSp>
        <p:nvCxnSpPr>
          <p:cNvPr id="988" name="Google Shape;988;p40"/>
          <p:cNvCxnSpPr/>
          <p:nvPr/>
        </p:nvCxnSpPr>
        <p:spPr>
          <a:xfrm>
            <a:off x="6096000" y="4445937"/>
            <a:ext cx="5811529" cy="0"/>
          </a:xfrm>
          <a:prstGeom prst="straightConnector1">
            <a:avLst/>
          </a:prstGeom>
          <a:noFill/>
          <a:ln cap="flat" cmpd="sng" w="9525">
            <a:solidFill>
              <a:schemeClr val="lt1">
                <a:alpha val="14901"/>
              </a:schemeClr>
            </a:solidFill>
            <a:prstDash val="solid"/>
            <a:miter lim="800000"/>
            <a:headEnd len="sm" w="sm" type="none"/>
            <a:tailEnd len="sm" w="sm" type="none"/>
          </a:ln>
        </p:spPr>
      </p:cxnSp>
      <p:sp>
        <p:nvSpPr>
          <p:cNvPr id="989" name="Google Shape;989;p40"/>
          <p:cNvSpPr/>
          <p:nvPr/>
        </p:nvSpPr>
        <p:spPr>
          <a:xfrm>
            <a:off x="284471" y="4662836"/>
            <a:ext cx="1477423" cy="1477423"/>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latin typeface="Calibri"/>
              <a:ea typeface="Calibri"/>
              <a:cs typeface="Calibri"/>
              <a:sym typeface="Calibri"/>
            </a:endParaRPr>
          </a:p>
        </p:txBody>
      </p:sp>
      <p:sp>
        <p:nvSpPr>
          <p:cNvPr id="990" name="Google Shape;990;p40"/>
          <p:cNvSpPr/>
          <p:nvPr/>
        </p:nvSpPr>
        <p:spPr>
          <a:xfrm>
            <a:off x="1045133" y="4662836"/>
            <a:ext cx="1477423" cy="1477423"/>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latin typeface="Calibri"/>
              <a:ea typeface="Calibri"/>
              <a:cs typeface="Calibri"/>
              <a:sym typeface="Calibri"/>
            </a:endParaRPr>
          </a:p>
        </p:txBody>
      </p:sp>
      <p:sp>
        <p:nvSpPr>
          <p:cNvPr id="991" name="Google Shape;991;p40"/>
          <p:cNvSpPr/>
          <p:nvPr>
            <p:ph idx="2" type="pic"/>
          </p:nvPr>
        </p:nvSpPr>
        <p:spPr>
          <a:xfrm>
            <a:off x="2813998" y="2013705"/>
            <a:ext cx="2529528" cy="4151676"/>
          </a:xfrm>
          <a:prstGeom prst="rect">
            <a:avLst/>
          </a:prstGeom>
          <a:noFill/>
          <a:ln>
            <a:noFill/>
          </a:ln>
        </p:spPr>
      </p:sp>
      <p:grpSp>
        <p:nvGrpSpPr>
          <p:cNvPr id="992" name="Google Shape;992;p40"/>
          <p:cNvGrpSpPr/>
          <p:nvPr/>
        </p:nvGrpSpPr>
        <p:grpSpPr>
          <a:xfrm>
            <a:off x="6002199" y="217803"/>
            <a:ext cx="6000845" cy="710591"/>
            <a:chOff x="194386" y="217803"/>
            <a:chExt cx="6000845" cy="710591"/>
          </a:xfrm>
        </p:grpSpPr>
        <p:grpSp>
          <p:nvGrpSpPr>
            <p:cNvPr id="993" name="Google Shape;993;p40"/>
            <p:cNvGrpSpPr/>
            <p:nvPr/>
          </p:nvGrpSpPr>
          <p:grpSpPr>
            <a:xfrm>
              <a:off x="194386" y="217803"/>
              <a:ext cx="6000845" cy="215444"/>
              <a:chOff x="6002199" y="217803"/>
              <a:chExt cx="6000845" cy="215444"/>
            </a:xfrm>
          </p:grpSpPr>
          <p:sp>
            <p:nvSpPr>
              <p:cNvPr id="994" name="Google Shape;994;p40"/>
              <p:cNvSpPr txBox="1"/>
              <p:nvPr/>
            </p:nvSpPr>
            <p:spPr>
              <a:xfrm>
                <a:off x="10887386" y="217803"/>
                <a:ext cx="111565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lt1"/>
                    </a:solidFill>
                    <a:latin typeface="Arial"/>
                    <a:ea typeface="Arial"/>
                    <a:cs typeface="Arial"/>
                    <a:sym typeface="Arial"/>
                  </a:rPr>
                  <a:t>Template</a:t>
                </a:r>
                <a:endParaRPr/>
              </a:p>
            </p:txBody>
          </p:sp>
          <p:sp>
            <p:nvSpPr>
              <p:cNvPr id="995" name="Google Shape;995;p40"/>
              <p:cNvSpPr txBox="1"/>
              <p:nvPr/>
            </p:nvSpPr>
            <p:spPr>
              <a:xfrm>
                <a:off x="8444792" y="217803"/>
                <a:ext cx="1115658" cy="21544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
                    <a:solidFill>
                      <a:schemeClr val="lt1"/>
                    </a:solidFill>
                    <a:latin typeface="Arial"/>
                    <a:ea typeface="Arial"/>
                    <a:cs typeface="Arial"/>
                    <a:sym typeface="Arial"/>
                  </a:rPr>
                  <a:t>Brand Proposal</a:t>
                </a:r>
                <a:endParaRPr/>
              </a:p>
            </p:txBody>
          </p:sp>
          <p:sp>
            <p:nvSpPr>
              <p:cNvPr id="996" name="Google Shape;996;p40"/>
              <p:cNvSpPr txBox="1"/>
              <p:nvPr/>
            </p:nvSpPr>
            <p:spPr>
              <a:xfrm>
                <a:off x="6002199" y="217803"/>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Arial"/>
                    <a:ea typeface="Arial"/>
                    <a:cs typeface="Arial"/>
                    <a:sym typeface="Arial"/>
                  </a:rPr>
                  <a:t>State</a:t>
                </a:r>
                <a:endParaRPr/>
              </a:p>
            </p:txBody>
          </p:sp>
        </p:grpSp>
        <p:sp>
          <p:nvSpPr>
            <p:cNvPr id="997" name="Google Shape;997;p40"/>
            <p:cNvSpPr txBox="1"/>
            <p:nvPr/>
          </p:nvSpPr>
          <p:spPr>
            <a:xfrm>
              <a:off x="194386" y="489812"/>
              <a:ext cx="2166774" cy="43858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900">
                  <a:solidFill>
                    <a:schemeClr val="lt1"/>
                  </a:solidFill>
                  <a:latin typeface="Arial"/>
                  <a:ea typeface="Arial"/>
                  <a:cs typeface="Arial"/>
                  <a:sym typeface="Arial"/>
                </a:rPr>
                <a:t>Like design to be visually </a:t>
              </a:r>
              <a:endParaRPr/>
            </a:p>
            <a:p>
              <a:pPr indent="0" lvl="0" marL="0" marR="0" rtl="0" algn="l">
                <a:lnSpc>
                  <a:spcPct val="100000"/>
                </a:lnSpc>
                <a:spcBef>
                  <a:spcPts val="0"/>
                </a:spcBef>
                <a:spcAft>
                  <a:spcPts val="0"/>
                </a:spcAft>
                <a:buNone/>
              </a:pPr>
              <a:r>
                <a:rPr lang="en-US" sz="900">
                  <a:solidFill>
                    <a:schemeClr val="lt1"/>
                  </a:solidFill>
                  <a:latin typeface="Arial"/>
                  <a:ea typeface="Arial"/>
                  <a:cs typeface="Arial"/>
                  <a:sym typeface="Arial"/>
                </a:rPr>
                <a:t>Powerful, intellectually elegant</a:t>
              </a:r>
              <a:endParaRPr/>
            </a:p>
            <a:p>
              <a:pPr indent="0" lvl="0" marL="0" marR="0" rtl="0" algn="l">
                <a:lnSpc>
                  <a:spcPct val="100000"/>
                </a:lnSpc>
                <a:spcBef>
                  <a:spcPts val="0"/>
                </a:spcBef>
                <a:spcAft>
                  <a:spcPts val="0"/>
                </a:spcAft>
                <a:buNone/>
              </a:pPr>
              <a:r>
                <a:rPr lang="en-US" sz="900">
                  <a:solidFill>
                    <a:schemeClr val="lt1"/>
                  </a:solidFill>
                  <a:latin typeface="Arial"/>
                  <a:ea typeface="Arial"/>
                  <a:cs typeface="Arial"/>
                  <a:sym typeface="Arial"/>
                </a:rPr>
                <a:t>All timeless.</a:t>
              </a:r>
              <a:endParaRPr/>
            </a:p>
          </p:txBody>
        </p:sp>
      </p:grpSp>
      <p:cxnSp>
        <p:nvCxnSpPr>
          <p:cNvPr id="998" name="Google Shape;998;p40"/>
          <p:cNvCxnSpPr/>
          <p:nvPr/>
        </p:nvCxnSpPr>
        <p:spPr>
          <a:xfrm>
            <a:off x="6096000" y="433247"/>
            <a:ext cx="5811529" cy="0"/>
          </a:xfrm>
          <a:prstGeom prst="straightConnector1">
            <a:avLst/>
          </a:prstGeom>
          <a:noFill/>
          <a:ln cap="flat" cmpd="sng" w="9525">
            <a:solidFill>
              <a:schemeClr val="lt1">
                <a:alpha val="14901"/>
              </a:schemeClr>
            </a:solidFill>
            <a:prstDash val="solid"/>
            <a:miter lim="800000"/>
            <a:headEnd len="sm" w="sm" type="none"/>
            <a:tailEnd len="sm" w="sm" type="none"/>
          </a:ln>
        </p:spPr>
      </p:cxnSp>
      <p:cxnSp>
        <p:nvCxnSpPr>
          <p:cNvPr id="999" name="Google Shape;999;p40"/>
          <p:cNvCxnSpPr/>
          <p:nvPr/>
        </p:nvCxnSpPr>
        <p:spPr>
          <a:xfrm>
            <a:off x="284471" y="433247"/>
            <a:ext cx="5059054" cy="0"/>
          </a:xfrm>
          <a:prstGeom prst="straightConnector1">
            <a:avLst/>
          </a:prstGeom>
          <a:noFill/>
          <a:ln cap="flat" cmpd="sng" w="9525">
            <a:solidFill>
              <a:schemeClr val="lt1">
                <a:alpha val="14901"/>
              </a:schemeClr>
            </a:solidFill>
            <a:prstDash val="solid"/>
            <a:miter lim="800000"/>
            <a:headEnd len="sm" w="sm" type="none"/>
            <a:tailEnd len="sm" w="sm" type="none"/>
          </a:ln>
        </p:spPr>
      </p:cxnSp>
      <p:grpSp>
        <p:nvGrpSpPr>
          <p:cNvPr id="1000" name="Google Shape;1000;p40"/>
          <p:cNvGrpSpPr/>
          <p:nvPr/>
        </p:nvGrpSpPr>
        <p:grpSpPr>
          <a:xfrm>
            <a:off x="194386" y="217803"/>
            <a:ext cx="5246807" cy="215444"/>
            <a:chOff x="194386" y="217803"/>
            <a:chExt cx="5246807" cy="215444"/>
          </a:xfrm>
        </p:grpSpPr>
        <p:sp>
          <p:nvSpPr>
            <p:cNvPr id="1001" name="Google Shape;1001;p40"/>
            <p:cNvSpPr txBox="1"/>
            <p:nvPr/>
          </p:nvSpPr>
          <p:spPr>
            <a:xfrm>
              <a:off x="194386" y="217803"/>
              <a:ext cx="22744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Arial"/>
                  <a:ea typeface="Arial"/>
                  <a:cs typeface="Arial"/>
                  <a:sym typeface="Arial"/>
                </a:rPr>
                <a:t>XPR for New York</a:t>
              </a:r>
              <a:endParaRPr/>
            </a:p>
          </p:txBody>
        </p:sp>
        <p:sp>
          <p:nvSpPr>
            <p:cNvPr id="1002" name="Google Shape;1002;p40"/>
            <p:cNvSpPr txBox="1"/>
            <p:nvPr/>
          </p:nvSpPr>
          <p:spPr>
            <a:xfrm>
              <a:off x="4166605" y="217803"/>
              <a:ext cx="127458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lt1"/>
                  </a:solidFill>
                  <a:latin typeface="Arial"/>
                  <a:ea typeface="Arial"/>
                  <a:cs typeface="Arial"/>
                  <a:sym typeface="Arial"/>
                </a:rPr>
                <a:t>[ Agencies ]</a:t>
              </a:r>
              <a:endParaRPr/>
            </a:p>
          </p:txBody>
        </p:sp>
      </p:grpSp>
      <p:grpSp>
        <p:nvGrpSpPr>
          <p:cNvPr id="1003" name="Google Shape;1003;p40"/>
          <p:cNvGrpSpPr/>
          <p:nvPr/>
        </p:nvGrpSpPr>
        <p:grpSpPr>
          <a:xfrm>
            <a:off x="6052705" y="1382114"/>
            <a:ext cx="1373897" cy="243178"/>
            <a:chOff x="6052705" y="1382114"/>
            <a:chExt cx="1373897" cy="243178"/>
          </a:xfrm>
        </p:grpSpPr>
        <p:sp>
          <p:nvSpPr>
            <p:cNvPr id="1004" name="Google Shape;1004;p40"/>
            <p:cNvSpPr txBox="1"/>
            <p:nvPr/>
          </p:nvSpPr>
          <p:spPr>
            <a:xfrm>
              <a:off x="6706290" y="1382114"/>
              <a:ext cx="72031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2025</a:t>
              </a:r>
              <a:endParaRPr/>
            </a:p>
          </p:txBody>
        </p:sp>
        <p:sp>
          <p:nvSpPr>
            <p:cNvPr id="1005" name="Google Shape;1005;p40"/>
            <p:cNvSpPr/>
            <p:nvPr/>
          </p:nvSpPr>
          <p:spPr>
            <a:xfrm>
              <a:off x="6801639" y="1395742"/>
              <a:ext cx="527295" cy="206181"/>
            </a:xfrm>
            <a:prstGeom prst="roundRect">
              <a:avLst>
                <a:gd fmla="val 26316" name="adj"/>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06" name="Google Shape;1006;p40"/>
            <p:cNvSpPr/>
            <p:nvPr/>
          </p:nvSpPr>
          <p:spPr>
            <a:xfrm>
              <a:off x="6566508" y="1393966"/>
              <a:ext cx="209732" cy="209732"/>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07" name="Google Shape;1007;p40"/>
            <p:cNvSpPr/>
            <p:nvPr/>
          </p:nvSpPr>
          <p:spPr>
            <a:xfrm>
              <a:off x="6331378" y="1393966"/>
              <a:ext cx="209732" cy="209732"/>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08" name="Google Shape;1008;p40"/>
            <p:cNvSpPr/>
            <p:nvPr/>
          </p:nvSpPr>
          <p:spPr>
            <a:xfrm>
              <a:off x="6096248" y="1393966"/>
              <a:ext cx="209732" cy="209732"/>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09" name="Google Shape;1009;p40"/>
            <p:cNvSpPr txBox="1"/>
            <p:nvPr/>
          </p:nvSpPr>
          <p:spPr>
            <a:xfrm>
              <a:off x="6052705" y="1383649"/>
              <a:ext cx="303168"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B</a:t>
              </a:r>
              <a:endParaRPr/>
            </a:p>
          </p:txBody>
        </p:sp>
        <p:sp>
          <p:nvSpPr>
            <p:cNvPr id="1010" name="Google Shape;1010;p40"/>
            <p:cNvSpPr txBox="1"/>
            <p:nvPr/>
          </p:nvSpPr>
          <p:spPr>
            <a:xfrm>
              <a:off x="6254573"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G</a:t>
              </a:r>
              <a:endParaRPr/>
            </a:p>
          </p:txBody>
        </p:sp>
        <p:sp>
          <p:nvSpPr>
            <p:cNvPr id="1011" name="Google Shape;1011;p40"/>
            <p:cNvSpPr txBox="1"/>
            <p:nvPr/>
          </p:nvSpPr>
          <p:spPr>
            <a:xfrm>
              <a:off x="6489703"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T</a:t>
              </a:r>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5" name="Shape 1015"/>
        <p:cNvGrpSpPr/>
        <p:nvPr/>
      </p:nvGrpSpPr>
      <p:grpSpPr>
        <a:xfrm>
          <a:off x="0" y="0"/>
          <a:ext cx="0" cy="0"/>
          <a:chOff x="0" y="0"/>
          <a:chExt cx="0" cy="0"/>
        </a:xfrm>
      </p:grpSpPr>
      <p:sp>
        <p:nvSpPr>
          <p:cNvPr id="1016" name="Google Shape;1016;p41"/>
          <p:cNvSpPr/>
          <p:nvPr/>
        </p:nvSpPr>
        <p:spPr>
          <a:xfrm>
            <a:off x="0" y="0"/>
            <a:ext cx="12192000" cy="6858006"/>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17" name="Google Shape;1017;p41"/>
          <p:cNvSpPr/>
          <p:nvPr/>
        </p:nvSpPr>
        <p:spPr>
          <a:xfrm>
            <a:off x="0" y="-3"/>
            <a:ext cx="12192000" cy="6858006"/>
          </a:xfrm>
          <a:prstGeom prst="rect">
            <a:avLst/>
          </a:prstGeom>
          <a:blipFill rotWithShape="1">
            <a:blip r:embed="rId3">
              <a:alphaModFix amt="3000"/>
            </a:blip>
            <a:tile algn="tl" flip="none" tx="0" sx="100000" ty="0" sy="10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18" name="Google Shape;1018;p41"/>
          <p:cNvSpPr/>
          <p:nvPr>
            <p:ph idx="2" type="pic"/>
          </p:nvPr>
        </p:nvSpPr>
        <p:spPr>
          <a:xfrm>
            <a:off x="9482903" y="2013704"/>
            <a:ext cx="2424616" cy="2754739"/>
          </a:xfrm>
          <a:prstGeom prst="rect">
            <a:avLst/>
          </a:prstGeom>
          <a:noFill/>
          <a:ln>
            <a:noFill/>
          </a:ln>
        </p:spPr>
      </p:sp>
      <p:sp>
        <p:nvSpPr>
          <p:cNvPr id="1019" name="Google Shape;1019;p41"/>
          <p:cNvSpPr txBox="1"/>
          <p:nvPr/>
        </p:nvSpPr>
        <p:spPr>
          <a:xfrm>
            <a:off x="-2865863" y="-2598234"/>
            <a:ext cx="18473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20" name="Google Shape;1020;p41"/>
          <p:cNvSpPr txBox="1"/>
          <p:nvPr/>
        </p:nvSpPr>
        <p:spPr>
          <a:xfrm>
            <a:off x="194387" y="2051804"/>
            <a:ext cx="191565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Poppins Medium"/>
                <a:ea typeface="Poppins Medium"/>
                <a:cs typeface="Poppins Medium"/>
                <a:sym typeface="Poppins Medium"/>
              </a:rPr>
              <a:t>Slides</a:t>
            </a:r>
            <a:endParaRPr/>
          </a:p>
        </p:txBody>
      </p:sp>
      <p:sp>
        <p:nvSpPr>
          <p:cNvPr id="1021" name="Google Shape;1021;p41"/>
          <p:cNvSpPr txBox="1"/>
          <p:nvPr/>
        </p:nvSpPr>
        <p:spPr>
          <a:xfrm>
            <a:off x="194386" y="2268363"/>
            <a:ext cx="2379163"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rgbClr val="7F7F7F"/>
                </a:solidFill>
                <a:latin typeface="Arimo"/>
                <a:ea typeface="Arimo"/>
                <a:cs typeface="Arimo"/>
                <a:sym typeface="Arimo"/>
              </a:rPr>
              <a:t>[ Special Slide for Proposal ] </a:t>
            </a:r>
            <a:endParaRPr/>
          </a:p>
        </p:txBody>
      </p:sp>
      <p:sp>
        <p:nvSpPr>
          <p:cNvPr id="1022" name="Google Shape;1022;p41"/>
          <p:cNvSpPr txBox="1"/>
          <p:nvPr/>
        </p:nvSpPr>
        <p:spPr>
          <a:xfrm>
            <a:off x="6002199" y="2602827"/>
            <a:ext cx="2111316" cy="2054409"/>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NO AGENCY, PROGRAM OR INITIATIVE WILL USE OR CREATE ITS OWN LOGO WITH THE FOLLOWING EXCEPTIONS: NY STATE LOTTERY, MTA, ILNY, START UP NY. THESE LEGACY BRANDING GUIDELINES.</a:t>
            </a:r>
            <a:endParaRPr/>
          </a:p>
          <a:p>
            <a:pPr indent="0" lvl="0" marL="0" marR="0" rtl="0" algn="l">
              <a:lnSpc>
                <a:spcPct val="112500"/>
              </a:lnSpc>
              <a:spcBef>
                <a:spcPts val="0"/>
              </a:spcBef>
              <a:spcAft>
                <a:spcPts val="0"/>
              </a:spcAft>
              <a:buNone/>
            </a:pPr>
            <a:r>
              <a:t/>
            </a:r>
            <a:endParaRPr sz="800">
              <a:solidFill>
                <a:schemeClr val="dk1"/>
              </a:solidFill>
              <a:latin typeface="Arimo"/>
              <a:ea typeface="Arimo"/>
              <a:cs typeface="Arimo"/>
              <a:sym typeface="Arimo"/>
            </a:endParaRPr>
          </a:p>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No agency, program or initiative will use or create its own logo with the following exceptions: NY State Lottery, MTA, ILNY, Start Up NY. These legacy logos will still be required to co-brand their materials and follow all other branding guidelines.</a:t>
            </a:r>
            <a:endParaRPr/>
          </a:p>
          <a:p>
            <a:pPr indent="0" lvl="0" marL="0" marR="0" rtl="0" algn="l">
              <a:lnSpc>
                <a:spcPct val="112500"/>
              </a:lnSpc>
              <a:spcBef>
                <a:spcPts val="0"/>
              </a:spcBef>
              <a:spcAft>
                <a:spcPts val="0"/>
              </a:spcAft>
              <a:buNone/>
            </a:pPr>
            <a:r>
              <a:t/>
            </a:r>
            <a:endParaRPr sz="800">
              <a:solidFill>
                <a:schemeClr val="dk1"/>
              </a:solidFill>
              <a:latin typeface="Arimo"/>
              <a:ea typeface="Arimo"/>
              <a:cs typeface="Arimo"/>
              <a:sym typeface="Arimo"/>
            </a:endParaRPr>
          </a:p>
        </p:txBody>
      </p:sp>
      <p:sp>
        <p:nvSpPr>
          <p:cNvPr id="1023" name="Google Shape;1023;p41"/>
          <p:cNvSpPr txBox="1"/>
          <p:nvPr/>
        </p:nvSpPr>
        <p:spPr>
          <a:xfrm>
            <a:off x="6002199" y="2268363"/>
            <a:ext cx="2379163"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rgbClr val="7F7F7F"/>
                </a:solidFill>
                <a:latin typeface="Arimo"/>
                <a:ea typeface="Arimo"/>
                <a:cs typeface="Arimo"/>
                <a:sym typeface="Arimo"/>
              </a:rPr>
              <a:t>Brand Proposal Sign Off</a:t>
            </a:r>
            <a:endParaRPr/>
          </a:p>
        </p:txBody>
      </p:sp>
      <p:sp>
        <p:nvSpPr>
          <p:cNvPr id="1024" name="Google Shape;1024;p41"/>
          <p:cNvSpPr txBox="1"/>
          <p:nvPr/>
        </p:nvSpPr>
        <p:spPr>
          <a:xfrm>
            <a:off x="6002199" y="5260685"/>
            <a:ext cx="807264" cy="271869"/>
          </a:xfrm>
          <a:prstGeom prst="rect">
            <a:avLst/>
          </a:prstGeom>
          <a:noFill/>
          <a:ln>
            <a:noFill/>
          </a:ln>
        </p:spPr>
        <p:txBody>
          <a:bodyPr anchorCtr="0" anchor="t" bIns="45700" lIns="91425" spcFirstLastPara="1" rIns="91425" wrap="square" tIns="45700">
            <a:spAutoFit/>
          </a:bodyPr>
          <a:lstStyle/>
          <a:p>
            <a:pPr indent="0" lvl="0" marL="0" marR="0" rtl="0" algn="l">
              <a:lnSpc>
                <a:spcPct val="155555"/>
              </a:lnSpc>
              <a:spcBef>
                <a:spcPts val="0"/>
              </a:spcBef>
              <a:spcAft>
                <a:spcPts val="0"/>
              </a:spcAft>
              <a:buNone/>
            </a:pPr>
            <a:r>
              <a:rPr i="0" lang="en-US" sz="900" u="none" strike="noStrike">
                <a:solidFill>
                  <a:srgbClr val="000000"/>
                </a:solidFill>
                <a:latin typeface="Poppins Medium"/>
                <a:ea typeface="Poppins Medium"/>
                <a:cs typeface="Poppins Medium"/>
                <a:sym typeface="Poppins Medium"/>
              </a:rPr>
              <a:t>SIGN</a:t>
            </a:r>
            <a:endParaRPr/>
          </a:p>
        </p:txBody>
      </p:sp>
      <p:sp>
        <p:nvSpPr>
          <p:cNvPr id="1025" name="Google Shape;1025;p41"/>
          <p:cNvSpPr txBox="1"/>
          <p:nvPr/>
        </p:nvSpPr>
        <p:spPr>
          <a:xfrm>
            <a:off x="6002199" y="5649208"/>
            <a:ext cx="1955962" cy="596574"/>
          </a:xfrm>
          <a:prstGeom prst="rect">
            <a:avLst/>
          </a:prstGeom>
          <a:noFill/>
          <a:ln>
            <a:noFill/>
          </a:ln>
        </p:spPr>
        <p:txBody>
          <a:bodyPr anchorCtr="0" anchor="t" bIns="45700" lIns="91425" spcFirstLastPara="1" rIns="91425" wrap="square" tIns="45700">
            <a:spAutoFit/>
          </a:bodyPr>
          <a:lstStyle/>
          <a:p>
            <a:pPr indent="0" lvl="0" marL="0" marR="0" rtl="0" algn="l">
              <a:lnSpc>
                <a:spcPct val="125000"/>
              </a:lnSpc>
              <a:spcBef>
                <a:spcPts val="0"/>
              </a:spcBef>
              <a:spcAft>
                <a:spcPts val="0"/>
              </a:spcAft>
              <a:buNone/>
            </a:pPr>
            <a:r>
              <a:rPr b="0" i="0" lang="en-US" sz="800" u="none" strike="noStrike">
                <a:solidFill>
                  <a:srgbClr val="000000"/>
                </a:solidFill>
                <a:latin typeface="Arimo"/>
                <a:ea typeface="Arimo"/>
                <a:cs typeface="Arimo"/>
                <a:sym typeface="Arimo"/>
              </a:rPr>
              <a:t>Antiam Diorerum Repudiandit, Sitiatio Debit Voluptiunt Eos Aut </a:t>
            </a:r>
            <a:endParaRPr/>
          </a:p>
          <a:p>
            <a:pPr indent="0" lvl="0" marL="0" marR="0" rtl="0" algn="l">
              <a:lnSpc>
                <a:spcPct val="125000"/>
              </a:lnSpc>
              <a:spcBef>
                <a:spcPts val="0"/>
              </a:spcBef>
              <a:spcAft>
                <a:spcPts val="0"/>
              </a:spcAft>
              <a:buNone/>
            </a:pPr>
            <a:r>
              <a:rPr b="0" i="0" lang="en-US" sz="800" u="none" strike="noStrike">
                <a:solidFill>
                  <a:srgbClr val="000000"/>
                </a:solidFill>
                <a:latin typeface="Arimo"/>
                <a:ea typeface="Arimo"/>
                <a:cs typeface="Arimo"/>
                <a:sym typeface="Arimo"/>
              </a:rPr>
              <a:t>Ciptid magnis am ex et volor autatur mos</a:t>
            </a:r>
            <a:endParaRPr/>
          </a:p>
        </p:txBody>
      </p:sp>
      <p:cxnSp>
        <p:nvCxnSpPr>
          <p:cNvPr id="1026" name="Google Shape;1026;p41"/>
          <p:cNvCxnSpPr/>
          <p:nvPr/>
        </p:nvCxnSpPr>
        <p:spPr>
          <a:xfrm>
            <a:off x="9835376" y="5350088"/>
            <a:ext cx="2072153"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1027" name="Google Shape;1027;p41"/>
          <p:cNvSpPr txBox="1"/>
          <p:nvPr/>
        </p:nvSpPr>
        <p:spPr>
          <a:xfrm>
            <a:off x="9401342" y="5260685"/>
            <a:ext cx="807264" cy="271869"/>
          </a:xfrm>
          <a:prstGeom prst="rect">
            <a:avLst/>
          </a:prstGeom>
          <a:noFill/>
          <a:ln>
            <a:noFill/>
          </a:ln>
        </p:spPr>
        <p:txBody>
          <a:bodyPr anchorCtr="0" anchor="t" bIns="45700" lIns="91425" spcFirstLastPara="1" rIns="91425" wrap="square" tIns="45700">
            <a:spAutoFit/>
          </a:bodyPr>
          <a:lstStyle/>
          <a:p>
            <a:pPr indent="0" lvl="0" marL="0" marR="0" rtl="0" algn="l">
              <a:lnSpc>
                <a:spcPct val="155555"/>
              </a:lnSpc>
              <a:spcBef>
                <a:spcPts val="0"/>
              </a:spcBef>
              <a:spcAft>
                <a:spcPts val="0"/>
              </a:spcAft>
              <a:buNone/>
            </a:pPr>
            <a:r>
              <a:rPr i="0" lang="en-US" sz="900" u="none" strike="noStrike">
                <a:solidFill>
                  <a:srgbClr val="000000"/>
                </a:solidFill>
                <a:latin typeface="Poppins Medium"/>
                <a:ea typeface="Poppins Medium"/>
                <a:cs typeface="Poppins Medium"/>
                <a:sym typeface="Poppins Medium"/>
              </a:rPr>
              <a:t>OFF</a:t>
            </a:r>
            <a:endParaRPr/>
          </a:p>
        </p:txBody>
      </p:sp>
      <p:sp>
        <p:nvSpPr>
          <p:cNvPr id="1028" name="Google Shape;1028;p41"/>
          <p:cNvSpPr txBox="1"/>
          <p:nvPr/>
        </p:nvSpPr>
        <p:spPr>
          <a:xfrm>
            <a:off x="194386" y="2608144"/>
            <a:ext cx="3446358" cy="1246495"/>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No agency, program or initiative will use or create its own logo with the following exceptions: NY State Lottery, MTA, ILNY, Start Up NY. These legacy logos will still be required to co-brand their materials and follow all other branding guidelines.</a:t>
            </a:r>
            <a:endParaRPr/>
          </a:p>
          <a:p>
            <a:pPr indent="0" lvl="0" marL="0" marR="0" rtl="0" algn="l">
              <a:lnSpc>
                <a:spcPct val="112500"/>
              </a:lnSpc>
              <a:spcBef>
                <a:spcPts val="0"/>
              </a:spcBef>
              <a:spcAft>
                <a:spcPts val="0"/>
              </a:spcAft>
              <a:buNone/>
            </a:pPr>
            <a:r>
              <a:t/>
            </a:r>
            <a:endParaRPr sz="800">
              <a:solidFill>
                <a:schemeClr val="dk1"/>
              </a:solidFill>
              <a:latin typeface="Arimo"/>
              <a:ea typeface="Arimo"/>
              <a:cs typeface="Arimo"/>
              <a:sym typeface="Arimo"/>
            </a:endParaRPr>
          </a:p>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These guidelines 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endParaRPr/>
          </a:p>
        </p:txBody>
      </p:sp>
      <p:sp>
        <p:nvSpPr>
          <p:cNvPr id="1029" name="Google Shape;1029;p41"/>
          <p:cNvSpPr txBox="1"/>
          <p:nvPr/>
        </p:nvSpPr>
        <p:spPr>
          <a:xfrm>
            <a:off x="192934" y="3968239"/>
            <a:ext cx="1804833" cy="438582"/>
          </a:xfrm>
          <a:prstGeom prst="rect">
            <a:avLst/>
          </a:prstGeom>
          <a:noFill/>
          <a:ln>
            <a:noFill/>
          </a:ln>
        </p:spPr>
        <p:txBody>
          <a:bodyPr anchorCtr="0" anchor="t" bIns="45700" lIns="91425" spcFirstLastPara="1" rIns="91425" wrap="square" tIns="45700">
            <a:spAutoFit/>
          </a:bodyPr>
          <a:lstStyle/>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been the industry’s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standard and It PageMaker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including</a:t>
            </a:r>
            <a:endParaRPr sz="800">
              <a:solidFill>
                <a:schemeClr val="dk1"/>
              </a:solidFill>
              <a:latin typeface="Arimo"/>
              <a:ea typeface="Arimo"/>
              <a:cs typeface="Arimo"/>
              <a:sym typeface="Arimo"/>
            </a:endParaRPr>
          </a:p>
        </p:txBody>
      </p:sp>
      <p:cxnSp>
        <p:nvCxnSpPr>
          <p:cNvPr id="1030" name="Google Shape;1030;p41"/>
          <p:cNvCxnSpPr/>
          <p:nvPr/>
        </p:nvCxnSpPr>
        <p:spPr>
          <a:xfrm>
            <a:off x="6488482" y="5350088"/>
            <a:ext cx="2912860"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1031" name="Google Shape;1031;p41"/>
          <p:cNvCxnSpPr/>
          <p:nvPr/>
        </p:nvCxnSpPr>
        <p:spPr>
          <a:xfrm>
            <a:off x="284471" y="1758805"/>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1032" name="Google Shape;1032;p41"/>
          <p:cNvCxnSpPr/>
          <p:nvPr/>
        </p:nvCxnSpPr>
        <p:spPr>
          <a:xfrm>
            <a:off x="6096000" y="1758805"/>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1033" name="Google Shape;1033;p41"/>
          <p:cNvSpPr txBox="1"/>
          <p:nvPr/>
        </p:nvSpPr>
        <p:spPr>
          <a:xfrm>
            <a:off x="6002199" y="1329843"/>
            <a:ext cx="398299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Poppins Medium"/>
                <a:ea typeface="Poppins Medium"/>
                <a:cs typeface="Poppins Medium"/>
                <a:sym typeface="Poppins Medium"/>
              </a:rPr>
              <a:t>CONSEPTS</a:t>
            </a:r>
            <a:endParaRPr/>
          </a:p>
        </p:txBody>
      </p:sp>
      <p:grpSp>
        <p:nvGrpSpPr>
          <p:cNvPr id="1034" name="Google Shape;1034;p41"/>
          <p:cNvGrpSpPr/>
          <p:nvPr/>
        </p:nvGrpSpPr>
        <p:grpSpPr>
          <a:xfrm>
            <a:off x="6002199" y="6462846"/>
            <a:ext cx="3168567" cy="215444"/>
            <a:chOff x="3346704" y="3321278"/>
            <a:chExt cx="3168567" cy="215444"/>
          </a:xfrm>
        </p:grpSpPr>
        <p:sp>
          <p:nvSpPr>
            <p:cNvPr id="1035" name="Google Shape;1035;p41"/>
            <p:cNvSpPr txBox="1"/>
            <p:nvPr/>
          </p:nvSpPr>
          <p:spPr>
            <a:xfrm>
              <a:off x="4356338"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STUDIO</a:t>
              </a:r>
              <a:endParaRPr/>
            </a:p>
          </p:txBody>
        </p:sp>
        <p:sp>
          <p:nvSpPr>
            <p:cNvPr id="1036" name="Google Shape;1036;p41"/>
            <p:cNvSpPr txBox="1"/>
            <p:nvPr/>
          </p:nvSpPr>
          <p:spPr>
            <a:xfrm>
              <a:off x="3346704"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XPR</a:t>
              </a:r>
              <a:endParaRPr/>
            </a:p>
          </p:txBody>
        </p:sp>
        <p:sp>
          <p:nvSpPr>
            <p:cNvPr id="1037" name="Google Shape;1037;p41"/>
            <p:cNvSpPr txBox="1"/>
            <p:nvPr/>
          </p:nvSpPr>
          <p:spPr>
            <a:xfrm>
              <a:off x="5399613"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@2025</a:t>
              </a:r>
              <a:endParaRPr/>
            </a:p>
          </p:txBody>
        </p:sp>
      </p:grpSp>
      <p:cxnSp>
        <p:nvCxnSpPr>
          <p:cNvPr id="1038" name="Google Shape;1038;p41"/>
          <p:cNvCxnSpPr/>
          <p:nvPr/>
        </p:nvCxnSpPr>
        <p:spPr>
          <a:xfrm>
            <a:off x="6096000" y="6424754"/>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1039" name="Google Shape;1039;p41"/>
          <p:cNvCxnSpPr/>
          <p:nvPr/>
        </p:nvCxnSpPr>
        <p:spPr>
          <a:xfrm>
            <a:off x="284471" y="6424754"/>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1040" name="Google Shape;1040;p41"/>
          <p:cNvSpPr txBox="1"/>
          <p:nvPr/>
        </p:nvSpPr>
        <p:spPr>
          <a:xfrm>
            <a:off x="257656" y="4224725"/>
            <a:ext cx="5059054" cy="2554545"/>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16000">
                <a:solidFill>
                  <a:schemeClr val="dk1"/>
                </a:solidFill>
                <a:latin typeface="Poppins Medium"/>
                <a:ea typeface="Poppins Medium"/>
                <a:cs typeface="Poppins Medium"/>
                <a:sym typeface="Poppins Medium"/>
              </a:rPr>
              <a:t>XPR</a:t>
            </a:r>
            <a:endParaRPr/>
          </a:p>
        </p:txBody>
      </p:sp>
      <p:sp>
        <p:nvSpPr>
          <p:cNvPr id="1041" name="Google Shape;1041;p41"/>
          <p:cNvSpPr txBox="1"/>
          <p:nvPr/>
        </p:nvSpPr>
        <p:spPr>
          <a:xfrm>
            <a:off x="194386" y="5161903"/>
            <a:ext cx="981344" cy="29751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Arimo"/>
                <a:ea typeface="Arimo"/>
                <a:cs typeface="Arimo"/>
                <a:sym typeface="Arimo"/>
              </a:rPr>
              <a:t>XPR VISUALLY</a:t>
            </a:r>
            <a:endParaRPr/>
          </a:p>
        </p:txBody>
      </p:sp>
      <p:sp>
        <p:nvSpPr>
          <p:cNvPr id="1042" name="Google Shape;1042;p41"/>
          <p:cNvSpPr/>
          <p:nvPr/>
        </p:nvSpPr>
        <p:spPr>
          <a:xfrm>
            <a:off x="10385648" y="4458882"/>
            <a:ext cx="619126" cy="619126"/>
          </a:xfrm>
          <a:prstGeom prst="ellipse">
            <a:avLst/>
          </a:prstGeom>
          <a:solidFill>
            <a:srgbClr val="26262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latin typeface="Calibri"/>
              <a:ea typeface="Calibri"/>
              <a:cs typeface="Calibri"/>
              <a:sym typeface="Calibri"/>
            </a:endParaRPr>
          </a:p>
        </p:txBody>
      </p:sp>
      <p:sp>
        <p:nvSpPr>
          <p:cNvPr id="1043" name="Google Shape;1043;p41"/>
          <p:cNvSpPr txBox="1"/>
          <p:nvPr/>
        </p:nvSpPr>
        <p:spPr>
          <a:xfrm>
            <a:off x="10376123" y="4638922"/>
            <a:ext cx="638176" cy="259045"/>
          </a:xfrm>
          <a:prstGeom prst="rect">
            <a:avLst/>
          </a:prstGeom>
          <a:noFill/>
          <a:ln>
            <a:noFill/>
          </a:ln>
        </p:spPr>
        <p:txBody>
          <a:bodyPr anchorCtr="0" anchor="t" bIns="45700" lIns="91425" spcFirstLastPara="1" rIns="91425" wrap="square" tIns="45700">
            <a:spAutoFit/>
          </a:bodyPr>
          <a:lstStyle/>
          <a:p>
            <a:pPr indent="0" lvl="0" marL="0" marR="0" rtl="0" algn="ctr">
              <a:lnSpc>
                <a:spcPct val="118181"/>
              </a:lnSpc>
              <a:spcBef>
                <a:spcPts val="0"/>
              </a:spcBef>
              <a:spcAft>
                <a:spcPts val="0"/>
              </a:spcAft>
              <a:buNone/>
            </a:pPr>
            <a:r>
              <a:rPr lang="en-US" sz="1100">
                <a:solidFill>
                  <a:schemeClr val="lt1"/>
                </a:solidFill>
                <a:latin typeface="Poppins Medium"/>
                <a:ea typeface="Poppins Medium"/>
                <a:cs typeface="Poppins Medium"/>
                <a:sym typeface="Poppins Medium"/>
              </a:rPr>
              <a:t>1</a:t>
            </a:r>
            <a:r>
              <a:rPr i="0" lang="en-US" sz="1100" u="none" strike="noStrike">
                <a:solidFill>
                  <a:schemeClr val="lt1"/>
                </a:solidFill>
                <a:latin typeface="Poppins Medium"/>
                <a:ea typeface="Poppins Medium"/>
                <a:cs typeface="Poppins Medium"/>
                <a:sym typeface="Poppins Medium"/>
              </a:rPr>
              <a:t>st</a:t>
            </a:r>
            <a:endParaRPr/>
          </a:p>
        </p:txBody>
      </p:sp>
      <p:grpSp>
        <p:nvGrpSpPr>
          <p:cNvPr id="1044" name="Google Shape;1044;p41"/>
          <p:cNvGrpSpPr/>
          <p:nvPr/>
        </p:nvGrpSpPr>
        <p:grpSpPr>
          <a:xfrm>
            <a:off x="4064195" y="1382114"/>
            <a:ext cx="1373897" cy="243178"/>
            <a:chOff x="4067296" y="1382114"/>
            <a:chExt cx="1373897" cy="243178"/>
          </a:xfrm>
        </p:grpSpPr>
        <p:sp>
          <p:nvSpPr>
            <p:cNvPr id="1045" name="Google Shape;1045;p41"/>
            <p:cNvSpPr txBox="1"/>
            <p:nvPr/>
          </p:nvSpPr>
          <p:spPr>
            <a:xfrm>
              <a:off x="4720881" y="1382114"/>
              <a:ext cx="72031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2025</a:t>
              </a:r>
              <a:endParaRPr/>
            </a:p>
          </p:txBody>
        </p:sp>
        <p:sp>
          <p:nvSpPr>
            <p:cNvPr id="1046" name="Google Shape;1046;p41"/>
            <p:cNvSpPr/>
            <p:nvPr/>
          </p:nvSpPr>
          <p:spPr>
            <a:xfrm>
              <a:off x="4816230" y="1395742"/>
              <a:ext cx="527295" cy="206181"/>
            </a:xfrm>
            <a:prstGeom prst="roundRect">
              <a:avLst>
                <a:gd fmla="val 26316" name="adj"/>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47" name="Google Shape;1047;p41"/>
            <p:cNvSpPr/>
            <p:nvPr/>
          </p:nvSpPr>
          <p:spPr>
            <a:xfrm>
              <a:off x="458109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48" name="Google Shape;1048;p41"/>
            <p:cNvSpPr/>
            <p:nvPr/>
          </p:nvSpPr>
          <p:spPr>
            <a:xfrm>
              <a:off x="434596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49" name="Google Shape;1049;p41"/>
            <p:cNvSpPr/>
            <p:nvPr/>
          </p:nvSpPr>
          <p:spPr>
            <a:xfrm>
              <a:off x="411083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50" name="Google Shape;1050;p41"/>
            <p:cNvSpPr txBox="1"/>
            <p:nvPr/>
          </p:nvSpPr>
          <p:spPr>
            <a:xfrm>
              <a:off x="4067296" y="1383649"/>
              <a:ext cx="303168"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B</a:t>
              </a:r>
              <a:endParaRPr/>
            </a:p>
          </p:txBody>
        </p:sp>
        <p:sp>
          <p:nvSpPr>
            <p:cNvPr id="1051" name="Google Shape;1051;p41"/>
            <p:cNvSpPr txBox="1"/>
            <p:nvPr/>
          </p:nvSpPr>
          <p:spPr>
            <a:xfrm>
              <a:off x="4269164"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G</a:t>
              </a:r>
              <a:endParaRPr/>
            </a:p>
          </p:txBody>
        </p:sp>
        <p:sp>
          <p:nvSpPr>
            <p:cNvPr id="1052" name="Google Shape;1052;p41"/>
            <p:cNvSpPr txBox="1"/>
            <p:nvPr/>
          </p:nvSpPr>
          <p:spPr>
            <a:xfrm>
              <a:off x="4504294"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T</a:t>
              </a:r>
              <a:endParaRPr/>
            </a:p>
          </p:txBody>
        </p:sp>
      </p:grpSp>
      <p:sp>
        <p:nvSpPr>
          <p:cNvPr id="1053" name="Google Shape;1053;p41"/>
          <p:cNvSpPr txBox="1"/>
          <p:nvPr/>
        </p:nvSpPr>
        <p:spPr>
          <a:xfrm>
            <a:off x="10887386"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Template</a:t>
            </a:r>
            <a:endParaRPr/>
          </a:p>
        </p:txBody>
      </p:sp>
      <p:sp>
        <p:nvSpPr>
          <p:cNvPr id="1054" name="Google Shape;1054;p41"/>
          <p:cNvSpPr txBox="1"/>
          <p:nvPr/>
        </p:nvSpPr>
        <p:spPr>
          <a:xfrm>
            <a:off x="8444792"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
                <a:solidFill>
                  <a:schemeClr val="dk1"/>
                </a:solidFill>
                <a:latin typeface="Poppins Medium"/>
                <a:ea typeface="Poppins Medium"/>
                <a:cs typeface="Poppins Medium"/>
                <a:sym typeface="Poppins Medium"/>
              </a:rPr>
              <a:t>Brand Proposal</a:t>
            </a:r>
            <a:endParaRPr/>
          </a:p>
        </p:txBody>
      </p:sp>
      <p:sp>
        <p:nvSpPr>
          <p:cNvPr id="1055" name="Google Shape;1055;p41"/>
          <p:cNvSpPr txBox="1"/>
          <p:nvPr/>
        </p:nvSpPr>
        <p:spPr>
          <a:xfrm>
            <a:off x="6002199"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State</a:t>
            </a:r>
            <a:endParaRPr/>
          </a:p>
        </p:txBody>
      </p:sp>
      <p:cxnSp>
        <p:nvCxnSpPr>
          <p:cNvPr id="1056" name="Google Shape;1056;p41"/>
          <p:cNvCxnSpPr/>
          <p:nvPr/>
        </p:nvCxnSpPr>
        <p:spPr>
          <a:xfrm>
            <a:off x="6096000" y="433247"/>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1057" name="Google Shape;1057;p41"/>
          <p:cNvCxnSpPr/>
          <p:nvPr/>
        </p:nvCxnSpPr>
        <p:spPr>
          <a:xfrm>
            <a:off x="284471" y="433247"/>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1058" name="Google Shape;1058;p41"/>
          <p:cNvSpPr txBox="1"/>
          <p:nvPr/>
        </p:nvSpPr>
        <p:spPr>
          <a:xfrm>
            <a:off x="194386" y="236853"/>
            <a:ext cx="22744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XPR for New York</a:t>
            </a:r>
            <a:endParaRPr/>
          </a:p>
        </p:txBody>
      </p:sp>
      <p:sp>
        <p:nvSpPr>
          <p:cNvPr id="1059" name="Google Shape;1059;p41"/>
          <p:cNvSpPr txBox="1"/>
          <p:nvPr/>
        </p:nvSpPr>
        <p:spPr>
          <a:xfrm>
            <a:off x="4166605" y="236853"/>
            <a:ext cx="127458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 Agencies ]</a:t>
            </a:r>
            <a:endParaRPr/>
          </a:p>
        </p:txBody>
      </p:sp>
      <p:sp>
        <p:nvSpPr>
          <p:cNvPr id="1060" name="Google Shape;1060;p41"/>
          <p:cNvSpPr txBox="1"/>
          <p:nvPr/>
        </p:nvSpPr>
        <p:spPr>
          <a:xfrm>
            <a:off x="6002199" y="511975"/>
            <a:ext cx="2166774" cy="444352"/>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Like design to be visually </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Powerful, intellectually elegant</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All timeless.</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4" name="Shape 1064"/>
        <p:cNvGrpSpPr/>
        <p:nvPr/>
      </p:nvGrpSpPr>
      <p:grpSpPr>
        <a:xfrm>
          <a:off x="0" y="0"/>
          <a:ext cx="0" cy="0"/>
          <a:chOff x="0" y="0"/>
          <a:chExt cx="0" cy="0"/>
        </a:xfrm>
      </p:grpSpPr>
      <p:sp>
        <p:nvSpPr>
          <p:cNvPr id="1065" name="Google Shape;1065;p42"/>
          <p:cNvSpPr/>
          <p:nvPr/>
        </p:nvSpPr>
        <p:spPr>
          <a:xfrm>
            <a:off x="0" y="0"/>
            <a:ext cx="12192000" cy="6858006"/>
          </a:xfrm>
          <a:prstGeom prst="rect">
            <a:avLst/>
          </a:prstGeom>
          <a:solidFill>
            <a:schemeClr val="dk1">
              <a:alpha val="8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66" name="Google Shape;1066;p42"/>
          <p:cNvSpPr/>
          <p:nvPr/>
        </p:nvSpPr>
        <p:spPr>
          <a:xfrm>
            <a:off x="0" y="-3"/>
            <a:ext cx="12192000" cy="6858006"/>
          </a:xfrm>
          <a:prstGeom prst="rect">
            <a:avLst/>
          </a:prstGeom>
          <a:blipFill rotWithShape="1">
            <a:blip r:embed="rId3">
              <a:alphaModFix amt="3000"/>
            </a:blip>
            <a:tile algn="tl" flip="none" tx="0" sx="100000" ty="0" sy="10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67" name="Google Shape;1067;p42"/>
          <p:cNvSpPr txBox="1"/>
          <p:nvPr/>
        </p:nvSpPr>
        <p:spPr>
          <a:xfrm>
            <a:off x="-2865863" y="-2598234"/>
            <a:ext cx="18473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68" name="Google Shape;1068;p42"/>
          <p:cNvSpPr txBox="1"/>
          <p:nvPr/>
        </p:nvSpPr>
        <p:spPr>
          <a:xfrm>
            <a:off x="9374018" y="2602827"/>
            <a:ext cx="1861991" cy="2169825"/>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lt1"/>
                </a:solidFill>
                <a:latin typeface="Arimo"/>
                <a:ea typeface="Arimo"/>
                <a:cs typeface="Arimo"/>
                <a:sym typeface="Arimo"/>
              </a:rPr>
              <a:t>NO AGENCY</a:t>
            </a:r>
            <a:r>
              <a:rPr lang="en-US" sz="800">
                <a:solidFill>
                  <a:schemeClr val="dk1"/>
                </a:solidFill>
                <a:latin typeface="Arimo"/>
                <a:ea typeface="Arimo"/>
                <a:cs typeface="Arimo"/>
                <a:sym typeface="Arimo"/>
              </a:rPr>
              <a:t>, </a:t>
            </a:r>
            <a:r>
              <a:rPr lang="en-US" sz="800">
                <a:solidFill>
                  <a:schemeClr val="lt1"/>
                </a:solidFill>
                <a:latin typeface="Arimo"/>
                <a:ea typeface="Arimo"/>
                <a:cs typeface="Arimo"/>
                <a:sym typeface="Arimo"/>
              </a:rPr>
              <a:t>PROGRAM OR INITIATIVE WILL USE OR CREATE ITS OWN LOGO WITH THE FOLLOWING EXCEPTIONS: NY STATE LOTTERY, MTA, ILNY, START UP NY. THESE LEGACY BRANDING GUIDELINES.</a:t>
            </a:r>
            <a:endParaRPr/>
          </a:p>
          <a:p>
            <a:pPr indent="0" lvl="0" marL="0" marR="0" rtl="0" algn="l">
              <a:lnSpc>
                <a:spcPct val="112500"/>
              </a:lnSpc>
              <a:spcBef>
                <a:spcPts val="0"/>
              </a:spcBef>
              <a:spcAft>
                <a:spcPts val="0"/>
              </a:spcAft>
              <a:buNone/>
            </a:pPr>
            <a:r>
              <a:t/>
            </a:r>
            <a:endParaRPr sz="800">
              <a:solidFill>
                <a:schemeClr val="dk1"/>
              </a:solidFill>
              <a:latin typeface="Arimo"/>
              <a:ea typeface="Arimo"/>
              <a:cs typeface="Arimo"/>
              <a:sym typeface="Arimo"/>
            </a:endParaRPr>
          </a:p>
          <a:p>
            <a:pPr indent="0" lvl="0" marL="0" marR="0" rtl="0" algn="l">
              <a:lnSpc>
                <a:spcPct val="112500"/>
              </a:lnSpc>
              <a:spcBef>
                <a:spcPts val="0"/>
              </a:spcBef>
              <a:spcAft>
                <a:spcPts val="0"/>
              </a:spcAft>
              <a:buNone/>
            </a:pPr>
            <a:r>
              <a:rPr lang="en-US" sz="800">
                <a:solidFill>
                  <a:schemeClr val="lt1"/>
                </a:solidFill>
                <a:latin typeface="Arimo"/>
                <a:ea typeface="Arimo"/>
                <a:cs typeface="Arimo"/>
                <a:sym typeface="Arimo"/>
              </a:rPr>
              <a:t>No agency, program or initiative will use or create its own logo with the following exceptions: NY State Lottery, MTA, ILNY, Start Up NY. These legacy logos will still be required to co-brand their materials and follow all other branding guidelines.</a:t>
            </a:r>
            <a:endParaRPr/>
          </a:p>
          <a:p>
            <a:pPr indent="0" lvl="0" marL="0" marR="0" rtl="0" algn="l">
              <a:lnSpc>
                <a:spcPct val="112500"/>
              </a:lnSpc>
              <a:spcBef>
                <a:spcPts val="0"/>
              </a:spcBef>
              <a:spcAft>
                <a:spcPts val="0"/>
              </a:spcAft>
              <a:buNone/>
            </a:pPr>
            <a:r>
              <a:t/>
            </a:r>
            <a:endParaRPr sz="800">
              <a:solidFill>
                <a:schemeClr val="dk1"/>
              </a:solidFill>
              <a:latin typeface="Arimo"/>
              <a:ea typeface="Arimo"/>
              <a:cs typeface="Arimo"/>
              <a:sym typeface="Arimo"/>
            </a:endParaRPr>
          </a:p>
        </p:txBody>
      </p:sp>
      <p:sp>
        <p:nvSpPr>
          <p:cNvPr id="1069" name="Google Shape;1069;p42"/>
          <p:cNvSpPr txBox="1"/>
          <p:nvPr/>
        </p:nvSpPr>
        <p:spPr>
          <a:xfrm>
            <a:off x="9374017" y="2268363"/>
            <a:ext cx="1861991"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rgbClr val="7F7F7F"/>
                </a:solidFill>
                <a:latin typeface="Arimo"/>
                <a:ea typeface="Arimo"/>
                <a:cs typeface="Arimo"/>
                <a:sym typeface="Arimo"/>
              </a:rPr>
              <a:t>Brand Proposal</a:t>
            </a:r>
            <a:endParaRPr/>
          </a:p>
        </p:txBody>
      </p:sp>
      <p:sp>
        <p:nvSpPr>
          <p:cNvPr id="1070" name="Google Shape;1070;p42"/>
          <p:cNvSpPr txBox="1"/>
          <p:nvPr/>
        </p:nvSpPr>
        <p:spPr>
          <a:xfrm>
            <a:off x="9374018" y="4819690"/>
            <a:ext cx="981344" cy="29751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lt1"/>
                </a:solidFill>
                <a:latin typeface="Arimo"/>
                <a:ea typeface="Arimo"/>
                <a:cs typeface="Arimo"/>
                <a:sym typeface="Arimo"/>
              </a:rPr>
              <a:t>XPR VISUALLY</a:t>
            </a:r>
            <a:endParaRPr/>
          </a:p>
        </p:txBody>
      </p:sp>
      <p:sp>
        <p:nvSpPr>
          <p:cNvPr id="1071" name="Google Shape;1071;p42"/>
          <p:cNvSpPr txBox="1"/>
          <p:nvPr/>
        </p:nvSpPr>
        <p:spPr>
          <a:xfrm>
            <a:off x="194386" y="1329843"/>
            <a:ext cx="398299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lt1"/>
                </a:solidFill>
                <a:latin typeface="Poppins Medium"/>
                <a:ea typeface="Poppins Medium"/>
                <a:cs typeface="Poppins Medium"/>
                <a:sym typeface="Poppins Medium"/>
              </a:rPr>
              <a:t>CONTENTS</a:t>
            </a:r>
            <a:endParaRPr/>
          </a:p>
        </p:txBody>
      </p:sp>
      <p:cxnSp>
        <p:nvCxnSpPr>
          <p:cNvPr id="1072" name="Google Shape;1072;p42"/>
          <p:cNvCxnSpPr/>
          <p:nvPr/>
        </p:nvCxnSpPr>
        <p:spPr>
          <a:xfrm>
            <a:off x="284471" y="1758805"/>
            <a:ext cx="5059054" cy="0"/>
          </a:xfrm>
          <a:prstGeom prst="straightConnector1">
            <a:avLst/>
          </a:prstGeom>
          <a:noFill/>
          <a:ln cap="flat" cmpd="sng" w="9525">
            <a:solidFill>
              <a:schemeClr val="lt1">
                <a:alpha val="14901"/>
              </a:schemeClr>
            </a:solidFill>
            <a:prstDash val="solid"/>
            <a:miter lim="800000"/>
            <a:headEnd len="sm" w="sm" type="none"/>
            <a:tailEnd len="sm" w="sm" type="none"/>
          </a:ln>
        </p:spPr>
      </p:cxnSp>
      <p:cxnSp>
        <p:nvCxnSpPr>
          <p:cNvPr id="1073" name="Google Shape;1073;p42"/>
          <p:cNvCxnSpPr/>
          <p:nvPr/>
        </p:nvCxnSpPr>
        <p:spPr>
          <a:xfrm>
            <a:off x="6096000" y="1758805"/>
            <a:ext cx="5811529" cy="0"/>
          </a:xfrm>
          <a:prstGeom prst="straightConnector1">
            <a:avLst/>
          </a:prstGeom>
          <a:noFill/>
          <a:ln cap="flat" cmpd="sng" w="9525">
            <a:solidFill>
              <a:schemeClr val="lt1">
                <a:alpha val="14901"/>
              </a:schemeClr>
            </a:solidFill>
            <a:prstDash val="solid"/>
            <a:miter lim="800000"/>
            <a:headEnd len="sm" w="sm" type="none"/>
            <a:tailEnd len="sm" w="sm" type="none"/>
          </a:ln>
        </p:spPr>
      </p:cxnSp>
      <p:sp>
        <p:nvSpPr>
          <p:cNvPr id="1074" name="Google Shape;1074;p42"/>
          <p:cNvSpPr txBox="1"/>
          <p:nvPr/>
        </p:nvSpPr>
        <p:spPr>
          <a:xfrm>
            <a:off x="7011833" y="6462846"/>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Poppins Medium"/>
                <a:ea typeface="Poppins Medium"/>
                <a:cs typeface="Poppins Medium"/>
                <a:sym typeface="Poppins Medium"/>
              </a:rPr>
              <a:t>STUDIO</a:t>
            </a:r>
            <a:endParaRPr/>
          </a:p>
        </p:txBody>
      </p:sp>
      <p:sp>
        <p:nvSpPr>
          <p:cNvPr id="1075" name="Google Shape;1075;p42"/>
          <p:cNvSpPr txBox="1"/>
          <p:nvPr/>
        </p:nvSpPr>
        <p:spPr>
          <a:xfrm>
            <a:off x="6002199" y="6462846"/>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Poppins Medium"/>
                <a:ea typeface="Poppins Medium"/>
                <a:cs typeface="Poppins Medium"/>
                <a:sym typeface="Poppins Medium"/>
              </a:rPr>
              <a:t>XPR</a:t>
            </a:r>
            <a:endParaRPr/>
          </a:p>
        </p:txBody>
      </p:sp>
      <p:sp>
        <p:nvSpPr>
          <p:cNvPr id="1076" name="Google Shape;1076;p42"/>
          <p:cNvSpPr txBox="1"/>
          <p:nvPr/>
        </p:nvSpPr>
        <p:spPr>
          <a:xfrm>
            <a:off x="8055108" y="6462846"/>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Poppins Medium"/>
                <a:ea typeface="Poppins Medium"/>
                <a:cs typeface="Poppins Medium"/>
                <a:sym typeface="Poppins Medium"/>
              </a:rPr>
              <a:t>@2025</a:t>
            </a:r>
            <a:endParaRPr/>
          </a:p>
        </p:txBody>
      </p:sp>
      <p:cxnSp>
        <p:nvCxnSpPr>
          <p:cNvPr id="1077" name="Google Shape;1077;p42"/>
          <p:cNvCxnSpPr/>
          <p:nvPr/>
        </p:nvCxnSpPr>
        <p:spPr>
          <a:xfrm>
            <a:off x="6096000" y="6424754"/>
            <a:ext cx="5811529" cy="0"/>
          </a:xfrm>
          <a:prstGeom prst="straightConnector1">
            <a:avLst/>
          </a:prstGeom>
          <a:noFill/>
          <a:ln cap="flat" cmpd="sng" w="9525">
            <a:solidFill>
              <a:schemeClr val="lt1">
                <a:alpha val="14901"/>
              </a:schemeClr>
            </a:solidFill>
            <a:prstDash val="solid"/>
            <a:miter lim="800000"/>
            <a:headEnd len="sm" w="sm" type="none"/>
            <a:tailEnd len="sm" w="sm" type="none"/>
          </a:ln>
        </p:spPr>
      </p:cxnSp>
      <p:cxnSp>
        <p:nvCxnSpPr>
          <p:cNvPr id="1078" name="Google Shape;1078;p42"/>
          <p:cNvCxnSpPr/>
          <p:nvPr/>
        </p:nvCxnSpPr>
        <p:spPr>
          <a:xfrm>
            <a:off x="284471" y="6424754"/>
            <a:ext cx="5059054" cy="0"/>
          </a:xfrm>
          <a:prstGeom prst="straightConnector1">
            <a:avLst/>
          </a:prstGeom>
          <a:noFill/>
          <a:ln cap="flat" cmpd="sng" w="9525">
            <a:solidFill>
              <a:schemeClr val="lt1">
                <a:alpha val="14901"/>
              </a:schemeClr>
            </a:solidFill>
            <a:prstDash val="solid"/>
            <a:miter lim="800000"/>
            <a:headEnd len="sm" w="sm" type="none"/>
            <a:tailEnd len="sm" w="sm" type="none"/>
          </a:ln>
        </p:spPr>
      </p:cxnSp>
      <p:sp>
        <p:nvSpPr>
          <p:cNvPr id="1079" name="Google Shape;1079;p42"/>
          <p:cNvSpPr/>
          <p:nvPr>
            <p:ph idx="6" type="pic"/>
          </p:nvPr>
        </p:nvSpPr>
        <p:spPr>
          <a:xfrm>
            <a:off x="284471" y="3427910"/>
            <a:ext cx="2763531" cy="2737475"/>
          </a:xfrm>
          <a:prstGeom prst="rect">
            <a:avLst/>
          </a:prstGeom>
          <a:noFill/>
          <a:ln>
            <a:noFill/>
          </a:ln>
        </p:spPr>
      </p:sp>
      <p:sp>
        <p:nvSpPr>
          <p:cNvPr id="1080" name="Google Shape;1080;p42"/>
          <p:cNvSpPr/>
          <p:nvPr>
            <p:ph idx="5" type="pic"/>
          </p:nvPr>
        </p:nvSpPr>
        <p:spPr>
          <a:xfrm>
            <a:off x="1663701" y="2043269"/>
            <a:ext cx="1384299" cy="1100170"/>
          </a:xfrm>
          <a:prstGeom prst="rect">
            <a:avLst/>
          </a:prstGeom>
          <a:noFill/>
          <a:ln>
            <a:noFill/>
          </a:ln>
        </p:spPr>
      </p:sp>
      <p:sp>
        <p:nvSpPr>
          <p:cNvPr id="1081" name="Google Shape;1081;p42"/>
          <p:cNvSpPr/>
          <p:nvPr>
            <p:ph idx="4" type="pic"/>
          </p:nvPr>
        </p:nvSpPr>
        <p:spPr>
          <a:xfrm>
            <a:off x="3332471" y="2043268"/>
            <a:ext cx="2011055" cy="4122115"/>
          </a:xfrm>
          <a:prstGeom prst="rect">
            <a:avLst/>
          </a:prstGeom>
          <a:noFill/>
          <a:ln>
            <a:noFill/>
          </a:ln>
        </p:spPr>
      </p:sp>
      <p:sp>
        <p:nvSpPr>
          <p:cNvPr id="1082" name="Google Shape;1082;p42"/>
          <p:cNvSpPr/>
          <p:nvPr>
            <p:ph idx="2" type="pic"/>
          </p:nvPr>
        </p:nvSpPr>
        <p:spPr>
          <a:xfrm>
            <a:off x="6096001" y="2043268"/>
            <a:ext cx="2763531" cy="2541984"/>
          </a:xfrm>
          <a:prstGeom prst="rect">
            <a:avLst/>
          </a:prstGeom>
          <a:noFill/>
          <a:ln>
            <a:noFill/>
          </a:ln>
        </p:spPr>
      </p:sp>
      <p:sp>
        <p:nvSpPr>
          <p:cNvPr id="1083" name="Google Shape;1083;p42"/>
          <p:cNvSpPr/>
          <p:nvPr>
            <p:ph idx="3" type="pic"/>
          </p:nvPr>
        </p:nvSpPr>
        <p:spPr>
          <a:xfrm>
            <a:off x="6096001" y="4869722"/>
            <a:ext cx="2763531" cy="1290688"/>
          </a:xfrm>
          <a:prstGeom prst="rect">
            <a:avLst/>
          </a:prstGeom>
          <a:noFill/>
          <a:ln>
            <a:noFill/>
          </a:ln>
        </p:spPr>
      </p:sp>
      <p:grpSp>
        <p:nvGrpSpPr>
          <p:cNvPr id="1084" name="Google Shape;1084;p42"/>
          <p:cNvGrpSpPr/>
          <p:nvPr/>
        </p:nvGrpSpPr>
        <p:grpSpPr>
          <a:xfrm>
            <a:off x="6002199" y="217803"/>
            <a:ext cx="6000845" cy="710591"/>
            <a:chOff x="194386" y="217803"/>
            <a:chExt cx="6000845" cy="710591"/>
          </a:xfrm>
        </p:grpSpPr>
        <p:grpSp>
          <p:nvGrpSpPr>
            <p:cNvPr id="1085" name="Google Shape;1085;p42"/>
            <p:cNvGrpSpPr/>
            <p:nvPr/>
          </p:nvGrpSpPr>
          <p:grpSpPr>
            <a:xfrm>
              <a:off x="194386" y="217803"/>
              <a:ext cx="6000845" cy="215444"/>
              <a:chOff x="6002199" y="217803"/>
              <a:chExt cx="6000845" cy="215444"/>
            </a:xfrm>
          </p:grpSpPr>
          <p:sp>
            <p:nvSpPr>
              <p:cNvPr id="1086" name="Google Shape;1086;p42"/>
              <p:cNvSpPr txBox="1"/>
              <p:nvPr/>
            </p:nvSpPr>
            <p:spPr>
              <a:xfrm>
                <a:off x="10887386" y="217803"/>
                <a:ext cx="111565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lt1"/>
                    </a:solidFill>
                    <a:latin typeface="Arial"/>
                    <a:ea typeface="Arial"/>
                    <a:cs typeface="Arial"/>
                    <a:sym typeface="Arial"/>
                  </a:rPr>
                  <a:t>Template</a:t>
                </a:r>
                <a:endParaRPr/>
              </a:p>
            </p:txBody>
          </p:sp>
          <p:sp>
            <p:nvSpPr>
              <p:cNvPr id="1087" name="Google Shape;1087;p42"/>
              <p:cNvSpPr txBox="1"/>
              <p:nvPr/>
            </p:nvSpPr>
            <p:spPr>
              <a:xfrm>
                <a:off x="8444792" y="217803"/>
                <a:ext cx="1115658" cy="21544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
                    <a:solidFill>
                      <a:schemeClr val="lt1"/>
                    </a:solidFill>
                    <a:latin typeface="Arial"/>
                    <a:ea typeface="Arial"/>
                    <a:cs typeface="Arial"/>
                    <a:sym typeface="Arial"/>
                  </a:rPr>
                  <a:t>Brand Proposal</a:t>
                </a:r>
                <a:endParaRPr/>
              </a:p>
            </p:txBody>
          </p:sp>
          <p:sp>
            <p:nvSpPr>
              <p:cNvPr id="1088" name="Google Shape;1088;p42"/>
              <p:cNvSpPr txBox="1"/>
              <p:nvPr/>
            </p:nvSpPr>
            <p:spPr>
              <a:xfrm>
                <a:off x="6002199" y="217803"/>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Arial"/>
                    <a:ea typeface="Arial"/>
                    <a:cs typeface="Arial"/>
                    <a:sym typeface="Arial"/>
                  </a:rPr>
                  <a:t>State</a:t>
                </a:r>
                <a:endParaRPr/>
              </a:p>
            </p:txBody>
          </p:sp>
        </p:grpSp>
        <p:sp>
          <p:nvSpPr>
            <p:cNvPr id="1089" name="Google Shape;1089;p42"/>
            <p:cNvSpPr txBox="1"/>
            <p:nvPr/>
          </p:nvSpPr>
          <p:spPr>
            <a:xfrm>
              <a:off x="194386" y="489812"/>
              <a:ext cx="2166774" cy="43858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900">
                  <a:solidFill>
                    <a:schemeClr val="lt1"/>
                  </a:solidFill>
                  <a:latin typeface="Arial"/>
                  <a:ea typeface="Arial"/>
                  <a:cs typeface="Arial"/>
                  <a:sym typeface="Arial"/>
                </a:rPr>
                <a:t>Like design to be visually </a:t>
              </a:r>
              <a:endParaRPr/>
            </a:p>
            <a:p>
              <a:pPr indent="0" lvl="0" marL="0" marR="0" rtl="0" algn="l">
                <a:lnSpc>
                  <a:spcPct val="100000"/>
                </a:lnSpc>
                <a:spcBef>
                  <a:spcPts val="0"/>
                </a:spcBef>
                <a:spcAft>
                  <a:spcPts val="0"/>
                </a:spcAft>
                <a:buNone/>
              </a:pPr>
              <a:r>
                <a:rPr lang="en-US" sz="900">
                  <a:solidFill>
                    <a:schemeClr val="lt1"/>
                  </a:solidFill>
                  <a:latin typeface="Arial"/>
                  <a:ea typeface="Arial"/>
                  <a:cs typeface="Arial"/>
                  <a:sym typeface="Arial"/>
                </a:rPr>
                <a:t>Powerful, intellectually elegant</a:t>
              </a:r>
              <a:endParaRPr/>
            </a:p>
            <a:p>
              <a:pPr indent="0" lvl="0" marL="0" marR="0" rtl="0" algn="l">
                <a:lnSpc>
                  <a:spcPct val="100000"/>
                </a:lnSpc>
                <a:spcBef>
                  <a:spcPts val="0"/>
                </a:spcBef>
                <a:spcAft>
                  <a:spcPts val="0"/>
                </a:spcAft>
                <a:buNone/>
              </a:pPr>
              <a:r>
                <a:rPr lang="en-US" sz="900">
                  <a:solidFill>
                    <a:schemeClr val="lt1"/>
                  </a:solidFill>
                  <a:latin typeface="Arial"/>
                  <a:ea typeface="Arial"/>
                  <a:cs typeface="Arial"/>
                  <a:sym typeface="Arial"/>
                </a:rPr>
                <a:t>All timeless.</a:t>
              </a:r>
              <a:endParaRPr/>
            </a:p>
          </p:txBody>
        </p:sp>
      </p:grpSp>
      <p:cxnSp>
        <p:nvCxnSpPr>
          <p:cNvPr id="1090" name="Google Shape;1090;p42"/>
          <p:cNvCxnSpPr/>
          <p:nvPr/>
        </p:nvCxnSpPr>
        <p:spPr>
          <a:xfrm>
            <a:off x="6096000" y="433247"/>
            <a:ext cx="5811529" cy="0"/>
          </a:xfrm>
          <a:prstGeom prst="straightConnector1">
            <a:avLst/>
          </a:prstGeom>
          <a:noFill/>
          <a:ln cap="flat" cmpd="sng" w="9525">
            <a:solidFill>
              <a:schemeClr val="lt1">
                <a:alpha val="14901"/>
              </a:schemeClr>
            </a:solidFill>
            <a:prstDash val="solid"/>
            <a:miter lim="800000"/>
            <a:headEnd len="sm" w="sm" type="none"/>
            <a:tailEnd len="sm" w="sm" type="none"/>
          </a:ln>
        </p:spPr>
      </p:cxnSp>
      <p:cxnSp>
        <p:nvCxnSpPr>
          <p:cNvPr id="1091" name="Google Shape;1091;p42"/>
          <p:cNvCxnSpPr/>
          <p:nvPr/>
        </p:nvCxnSpPr>
        <p:spPr>
          <a:xfrm>
            <a:off x="284471" y="433247"/>
            <a:ext cx="5059054" cy="0"/>
          </a:xfrm>
          <a:prstGeom prst="straightConnector1">
            <a:avLst/>
          </a:prstGeom>
          <a:noFill/>
          <a:ln cap="flat" cmpd="sng" w="9525">
            <a:solidFill>
              <a:schemeClr val="lt1">
                <a:alpha val="14901"/>
              </a:schemeClr>
            </a:solidFill>
            <a:prstDash val="solid"/>
            <a:miter lim="800000"/>
            <a:headEnd len="sm" w="sm" type="none"/>
            <a:tailEnd len="sm" w="sm" type="none"/>
          </a:ln>
        </p:spPr>
      </p:cxnSp>
      <p:grpSp>
        <p:nvGrpSpPr>
          <p:cNvPr id="1092" name="Google Shape;1092;p42"/>
          <p:cNvGrpSpPr/>
          <p:nvPr/>
        </p:nvGrpSpPr>
        <p:grpSpPr>
          <a:xfrm>
            <a:off x="194386" y="217803"/>
            <a:ext cx="5246807" cy="215444"/>
            <a:chOff x="194386" y="217803"/>
            <a:chExt cx="5246807" cy="215444"/>
          </a:xfrm>
        </p:grpSpPr>
        <p:sp>
          <p:nvSpPr>
            <p:cNvPr id="1093" name="Google Shape;1093;p42"/>
            <p:cNvSpPr txBox="1"/>
            <p:nvPr/>
          </p:nvSpPr>
          <p:spPr>
            <a:xfrm>
              <a:off x="194386" y="217803"/>
              <a:ext cx="22744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Arial"/>
                  <a:ea typeface="Arial"/>
                  <a:cs typeface="Arial"/>
                  <a:sym typeface="Arial"/>
                </a:rPr>
                <a:t>XPR for New York</a:t>
              </a:r>
              <a:endParaRPr/>
            </a:p>
          </p:txBody>
        </p:sp>
        <p:sp>
          <p:nvSpPr>
            <p:cNvPr id="1094" name="Google Shape;1094;p42"/>
            <p:cNvSpPr txBox="1"/>
            <p:nvPr/>
          </p:nvSpPr>
          <p:spPr>
            <a:xfrm>
              <a:off x="4166605" y="217803"/>
              <a:ext cx="127458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lt1"/>
                  </a:solidFill>
                  <a:latin typeface="Arial"/>
                  <a:ea typeface="Arial"/>
                  <a:cs typeface="Arial"/>
                  <a:sym typeface="Arial"/>
                </a:rPr>
                <a:t>[ Agencies ]</a:t>
              </a:r>
              <a:endParaRPr/>
            </a:p>
          </p:txBody>
        </p:sp>
      </p:grpSp>
      <p:grpSp>
        <p:nvGrpSpPr>
          <p:cNvPr id="1095" name="Google Shape;1095;p42"/>
          <p:cNvGrpSpPr/>
          <p:nvPr/>
        </p:nvGrpSpPr>
        <p:grpSpPr>
          <a:xfrm>
            <a:off x="6052705" y="1382114"/>
            <a:ext cx="1373897" cy="243178"/>
            <a:chOff x="6052705" y="1382114"/>
            <a:chExt cx="1373897" cy="243178"/>
          </a:xfrm>
        </p:grpSpPr>
        <p:sp>
          <p:nvSpPr>
            <p:cNvPr id="1096" name="Google Shape;1096;p42"/>
            <p:cNvSpPr txBox="1"/>
            <p:nvPr/>
          </p:nvSpPr>
          <p:spPr>
            <a:xfrm>
              <a:off x="6706290" y="1382114"/>
              <a:ext cx="72031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2025</a:t>
              </a:r>
              <a:endParaRPr/>
            </a:p>
          </p:txBody>
        </p:sp>
        <p:sp>
          <p:nvSpPr>
            <p:cNvPr id="1097" name="Google Shape;1097;p42"/>
            <p:cNvSpPr/>
            <p:nvPr/>
          </p:nvSpPr>
          <p:spPr>
            <a:xfrm>
              <a:off x="6801639" y="1395742"/>
              <a:ext cx="527295" cy="206181"/>
            </a:xfrm>
            <a:prstGeom prst="roundRect">
              <a:avLst>
                <a:gd fmla="val 26316" name="adj"/>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98" name="Google Shape;1098;p42"/>
            <p:cNvSpPr/>
            <p:nvPr/>
          </p:nvSpPr>
          <p:spPr>
            <a:xfrm>
              <a:off x="6566508" y="1393966"/>
              <a:ext cx="209732" cy="209732"/>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99" name="Google Shape;1099;p42"/>
            <p:cNvSpPr/>
            <p:nvPr/>
          </p:nvSpPr>
          <p:spPr>
            <a:xfrm>
              <a:off x="6331378" y="1393966"/>
              <a:ext cx="209732" cy="209732"/>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00" name="Google Shape;1100;p42"/>
            <p:cNvSpPr/>
            <p:nvPr/>
          </p:nvSpPr>
          <p:spPr>
            <a:xfrm>
              <a:off x="6096248" y="1393966"/>
              <a:ext cx="209732" cy="209732"/>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01" name="Google Shape;1101;p42"/>
            <p:cNvSpPr txBox="1"/>
            <p:nvPr/>
          </p:nvSpPr>
          <p:spPr>
            <a:xfrm>
              <a:off x="6052705" y="1383649"/>
              <a:ext cx="303168"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B</a:t>
              </a:r>
              <a:endParaRPr/>
            </a:p>
          </p:txBody>
        </p:sp>
        <p:sp>
          <p:nvSpPr>
            <p:cNvPr id="1102" name="Google Shape;1102;p42"/>
            <p:cNvSpPr txBox="1"/>
            <p:nvPr/>
          </p:nvSpPr>
          <p:spPr>
            <a:xfrm>
              <a:off x="6254573"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G</a:t>
              </a:r>
              <a:endParaRPr/>
            </a:p>
          </p:txBody>
        </p:sp>
        <p:sp>
          <p:nvSpPr>
            <p:cNvPr id="1103" name="Google Shape;1103;p42"/>
            <p:cNvSpPr txBox="1"/>
            <p:nvPr/>
          </p:nvSpPr>
          <p:spPr>
            <a:xfrm>
              <a:off x="6489703"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T</a:t>
              </a:r>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7" name="Shape 1107"/>
        <p:cNvGrpSpPr/>
        <p:nvPr/>
      </p:nvGrpSpPr>
      <p:grpSpPr>
        <a:xfrm>
          <a:off x="0" y="0"/>
          <a:ext cx="0" cy="0"/>
          <a:chOff x="0" y="0"/>
          <a:chExt cx="0" cy="0"/>
        </a:xfrm>
      </p:grpSpPr>
      <p:sp>
        <p:nvSpPr>
          <p:cNvPr id="1108" name="Google Shape;1108;p43"/>
          <p:cNvSpPr/>
          <p:nvPr/>
        </p:nvSpPr>
        <p:spPr>
          <a:xfrm>
            <a:off x="0" y="0"/>
            <a:ext cx="12192000" cy="6858006"/>
          </a:xfrm>
          <a:prstGeom prst="rect">
            <a:avLst/>
          </a:prstGeom>
          <a:solidFill>
            <a:schemeClr val="dk1">
              <a:alpha val="8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09" name="Google Shape;1109;p43"/>
          <p:cNvSpPr/>
          <p:nvPr/>
        </p:nvSpPr>
        <p:spPr>
          <a:xfrm>
            <a:off x="0" y="-3"/>
            <a:ext cx="12192000" cy="6858006"/>
          </a:xfrm>
          <a:prstGeom prst="rect">
            <a:avLst/>
          </a:prstGeom>
          <a:blipFill rotWithShape="1">
            <a:blip r:embed="rId3">
              <a:alphaModFix amt="3000"/>
            </a:blip>
            <a:tile algn="tl" flip="none" tx="0" sx="100000" ty="0" sy="10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10" name="Google Shape;1110;p43"/>
          <p:cNvSpPr txBox="1"/>
          <p:nvPr/>
        </p:nvSpPr>
        <p:spPr>
          <a:xfrm>
            <a:off x="-2865863" y="-2598234"/>
            <a:ext cx="18473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11" name="Google Shape;1111;p43"/>
          <p:cNvSpPr txBox="1"/>
          <p:nvPr/>
        </p:nvSpPr>
        <p:spPr>
          <a:xfrm>
            <a:off x="194386" y="4692966"/>
            <a:ext cx="1262200" cy="323165"/>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accent2"/>
                </a:solidFill>
                <a:latin typeface="Arimo"/>
                <a:ea typeface="Arimo"/>
                <a:cs typeface="Arimo"/>
                <a:sym typeface="Arimo"/>
              </a:rPr>
              <a:t>PHONE</a:t>
            </a:r>
            <a:r>
              <a:rPr lang="en-US" sz="800">
                <a:solidFill>
                  <a:schemeClr val="lt1"/>
                </a:solidFill>
                <a:latin typeface="Arimo"/>
                <a:ea typeface="Arimo"/>
                <a:cs typeface="Arimo"/>
                <a:sym typeface="Arimo"/>
              </a:rPr>
              <a:t> </a:t>
            </a:r>
            <a:endParaRPr/>
          </a:p>
          <a:p>
            <a:pPr indent="0" lvl="0" marL="0" marR="0" rtl="0" algn="l">
              <a:lnSpc>
                <a:spcPct val="112500"/>
              </a:lnSpc>
              <a:spcBef>
                <a:spcPts val="0"/>
              </a:spcBef>
              <a:spcAft>
                <a:spcPts val="0"/>
              </a:spcAft>
              <a:buNone/>
            </a:pPr>
            <a:r>
              <a:rPr lang="en-US" sz="800">
                <a:solidFill>
                  <a:schemeClr val="lt1"/>
                </a:solidFill>
                <a:latin typeface="Arimo"/>
                <a:ea typeface="Arimo"/>
                <a:cs typeface="Arimo"/>
                <a:sym typeface="Arimo"/>
              </a:rPr>
              <a:t>0011-8877-2345</a:t>
            </a:r>
            <a:endParaRPr/>
          </a:p>
        </p:txBody>
      </p:sp>
      <p:sp>
        <p:nvSpPr>
          <p:cNvPr id="1112" name="Google Shape;1112;p43"/>
          <p:cNvSpPr txBox="1"/>
          <p:nvPr/>
        </p:nvSpPr>
        <p:spPr>
          <a:xfrm>
            <a:off x="194386" y="4996893"/>
            <a:ext cx="1262200" cy="323165"/>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accent2"/>
                </a:solidFill>
                <a:latin typeface="Arimo"/>
                <a:ea typeface="Arimo"/>
                <a:cs typeface="Arimo"/>
                <a:sym typeface="Arimo"/>
              </a:rPr>
              <a:t>EMAIL</a:t>
            </a:r>
            <a:r>
              <a:rPr lang="en-US" sz="800">
                <a:solidFill>
                  <a:schemeClr val="lt1"/>
                </a:solidFill>
                <a:latin typeface="Arimo"/>
                <a:ea typeface="Arimo"/>
                <a:cs typeface="Arimo"/>
                <a:sym typeface="Arimo"/>
              </a:rPr>
              <a:t> </a:t>
            </a:r>
            <a:endParaRPr/>
          </a:p>
          <a:p>
            <a:pPr indent="0" lvl="0" marL="0" marR="0" rtl="0" algn="l">
              <a:lnSpc>
                <a:spcPct val="112500"/>
              </a:lnSpc>
              <a:spcBef>
                <a:spcPts val="0"/>
              </a:spcBef>
              <a:spcAft>
                <a:spcPts val="0"/>
              </a:spcAft>
              <a:buNone/>
            </a:pPr>
            <a:r>
              <a:rPr lang="en-US" sz="800">
                <a:solidFill>
                  <a:schemeClr val="lt1"/>
                </a:solidFill>
                <a:latin typeface="Arimo"/>
                <a:ea typeface="Arimo"/>
                <a:cs typeface="Arimo"/>
                <a:sym typeface="Arimo"/>
              </a:rPr>
              <a:t>domain@.com</a:t>
            </a:r>
            <a:endParaRPr/>
          </a:p>
        </p:txBody>
      </p:sp>
      <p:sp>
        <p:nvSpPr>
          <p:cNvPr id="1113" name="Google Shape;1113;p43"/>
          <p:cNvSpPr txBox="1"/>
          <p:nvPr/>
        </p:nvSpPr>
        <p:spPr>
          <a:xfrm>
            <a:off x="194386" y="5300820"/>
            <a:ext cx="1262200" cy="438582"/>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accent2"/>
                </a:solidFill>
                <a:latin typeface="Arimo"/>
                <a:ea typeface="Arimo"/>
                <a:cs typeface="Arimo"/>
                <a:sym typeface="Arimo"/>
              </a:rPr>
              <a:t>ADDRESS</a:t>
            </a:r>
            <a:r>
              <a:rPr lang="en-US" sz="800">
                <a:solidFill>
                  <a:schemeClr val="lt1"/>
                </a:solidFill>
                <a:latin typeface="Arimo"/>
                <a:ea typeface="Arimo"/>
                <a:cs typeface="Arimo"/>
                <a:sym typeface="Arimo"/>
              </a:rPr>
              <a:t> </a:t>
            </a:r>
            <a:endParaRPr/>
          </a:p>
          <a:p>
            <a:pPr indent="0" lvl="0" marL="0" marR="0" rtl="0" algn="l">
              <a:lnSpc>
                <a:spcPct val="112500"/>
              </a:lnSpc>
              <a:spcBef>
                <a:spcPts val="0"/>
              </a:spcBef>
              <a:spcAft>
                <a:spcPts val="0"/>
              </a:spcAft>
              <a:buNone/>
            </a:pPr>
            <a:r>
              <a:rPr lang="en-US" sz="800">
                <a:solidFill>
                  <a:schemeClr val="lt1"/>
                </a:solidFill>
                <a:latin typeface="Arimo"/>
                <a:ea typeface="Arimo"/>
                <a:cs typeface="Arimo"/>
                <a:sym typeface="Arimo"/>
              </a:rPr>
              <a:t>1 E 2nd St, New York, NY 10003, USA</a:t>
            </a:r>
            <a:endParaRPr sz="800">
              <a:solidFill>
                <a:schemeClr val="lt1"/>
              </a:solidFill>
              <a:latin typeface="Arimo"/>
              <a:ea typeface="Arimo"/>
              <a:cs typeface="Arimo"/>
              <a:sym typeface="Arimo"/>
            </a:endParaRPr>
          </a:p>
        </p:txBody>
      </p:sp>
      <p:sp>
        <p:nvSpPr>
          <p:cNvPr id="1114" name="Google Shape;1114;p43"/>
          <p:cNvSpPr txBox="1"/>
          <p:nvPr/>
        </p:nvSpPr>
        <p:spPr>
          <a:xfrm>
            <a:off x="194386" y="3837845"/>
            <a:ext cx="2166774" cy="553998"/>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accent2"/>
                </a:solidFill>
                <a:latin typeface="Arimo"/>
                <a:ea typeface="Arimo"/>
                <a:cs typeface="Arimo"/>
                <a:sym typeface="Arimo"/>
              </a:rPr>
              <a:t>As specified earlier, all other agencies, authorities, offices and programs will be rendered in D Sari Bold, locked up with the NY State brand mark.</a:t>
            </a:r>
            <a:endParaRPr sz="800">
              <a:solidFill>
                <a:schemeClr val="accent2"/>
              </a:solidFill>
              <a:latin typeface="Arimo"/>
              <a:ea typeface="Arimo"/>
              <a:cs typeface="Arimo"/>
              <a:sym typeface="Arimo"/>
            </a:endParaRPr>
          </a:p>
        </p:txBody>
      </p:sp>
      <p:sp>
        <p:nvSpPr>
          <p:cNvPr id="1115" name="Google Shape;1115;p43"/>
          <p:cNvSpPr txBox="1"/>
          <p:nvPr/>
        </p:nvSpPr>
        <p:spPr>
          <a:xfrm>
            <a:off x="194386" y="2768885"/>
            <a:ext cx="6006192" cy="116955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7000">
                <a:solidFill>
                  <a:schemeClr val="lt1"/>
                </a:solidFill>
                <a:latin typeface="Poppins Medium"/>
                <a:ea typeface="Poppins Medium"/>
                <a:cs typeface="Poppins Medium"/>
                <a:sym typeface="Poppins Medium"/>
              </a:rPr>
              <a:t>INFO.</a:t>
            </a:r>
            <a:endParaRPr/>
          </a:p>
        </p:txBody>
      </p:sp>
      <p:sp>
        <p:nvSpPr>
          <p:cNvPr id="1116" name="Google Shape;1116;p43"/>
          <p:cNvSpPr txBox="1"/>
          <p:nvPr/>
        </p:nvSpPr>
        <p:spPr>
          <a:xfrm>
            <a:off x="194385" y="6429371"/>
            <a:ext cx="1693745"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Poppins Medium"/>
                <a:ea typeface="Poppins Medium"/>
                <a:cs typeface="Poppins Medium"/>
                <a:sym typeface="Poppins Medium"/>
              </a:rPr>
              <a:t>www.example.com</a:t>
            </a:r>
            <a:endParaRPr/>
          </a:p>
        </p:txBody>
      </p:sp>
      <p:sp>
        <p:nvSpPr>
          <p:cNvPr id="1117" name="Google Shape;1117;p43"/>
          <p:cNvSpPr txBox="1"/>
          <p:nvPr/>
        </p:nvSpPr>
        <p:spPr>
          <a:xfrm>
            <a:off x="194386" y="1725626"/>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Poppins Medium"/>
                <a:ea typeface="Poppins Medium"/>
                <a:cs typeface="Poppins Medium"/>
                <a:sym typeface="Poppins Medium"/>
              </a:rPr>
              <a:t>[ 001 ]</a:t>
            </a:r>
            <a:endParaRPr/>
          </a:p>
        </p:txBody>
      </p:sp>
      <p:grpSp>
        <p:nvGrpSpPr>
          <p:cNvPr id="1118" name="Google Shape;1118;p43"/>
          <p:cNvGrpSpPr/>
          <p:nvPr/>
        </p:nvGrpSpPr>
        <p:grpSpPr>
          <a:xfrm>
            <a:off x="6002199" y="1751026"/>
            <a:ext cx="3168567" cy="215444"/>
            <a:chOff x="3346704" y="3321278"/>
            <a:chExt cx="3168567" cy="215444"/>
          </a:xfrm>
        </p:grpSpPr>
        <p:sp>
          <p:nvSpPr>
            <p:cNvPr id="1119" name="Google Shape;1119;p43"/>
            <p:cNvSpPr txBox="1"/>
            <p:nvPr/>
          </p:nvSpPr>
          <p:spPr>
            <a:xfrm>
              <a:off x="4356338"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Poppins Medium"/>
                  <a:ea typeface="Poppins Medium"/>
                  <a:cs typeface="Poppins Medium"/>
                  <a:sym typeface="Poppins Medium"/>
                </a:rPr>
                <a:t>STUDIO</a:t>
              </a:r>
              <a:endParaRPr/>
            </a:p>
          </p:txBody>
        </p:sp>
        <p:sp>
          <p:nvSpPr>
            <p:cNvPr id="1120" name="Google Shape;1120;p43"/>
            <p:cNvSpPr txBox="1"/>
            <p:nvPr/>
          </p:nvSpPr>
          <p:spPr>
            <a:xfrm>
              <a:off x="3346704"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Poppins Medium"/>
                  <a:ea typeface="Poppins Medium"/>
                  <a:cs typeface="Poppins Medium"/>
                  <a:sym typeface="Poppins Medium"/>
                </a:rPr>
                <a:t>XPR</a:t>
              </a:r>
              <a:endParaRPr/>
            </a:p>
          </p:txBody>
        </p:sp>
        <p:sp>
          <p:nvSpPr>
            <p:cNvPr id="1121" name="Google Shape;1121;p43"/>
            <p:cNvSpPr txBox="1"/>
            <p:nvPr/>
          </p:nvSpPr>
          <p:spPr>
            <a:xfrm>
              <a:off x="5399613"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Poppins Medium"/>
                  <a:ea typeface="Poppins Medium"/>
                  <a:cs typeface="Poppins Medium"/>
                  <a:sym typeface="Poppins Medium"/>
                </a:rPr>
                <a:t>@2025</a:t>
              </a:r>
              <a:endParaRPr/>
            </a:p>
          </p:txBody>
        </p:sp>
      </p:grpSp>
      <p:sp>
        <p:nvSpPr>
          <p:cNvPr id="1122" name="Google Shape;1122;p43"/>
          <p:cNvSpPr/>
          <p:nvPr/>
        </p:nvSpPr>
        <p:spPr>
          <a:xfrm>
            <a:off x="11798027" y="5646886"/>
            <a:ext cx="393973" cy="121111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23" name="Google Shape;1123;p43"/>
          <p:cNvSpPr/>
          <p:nvPr>
            <p:ph idx="2" type="pic"/>
          </p:nvPr>
        </p:nvSpPr>
        <p:spPr>
          <a:xfrm>
            <a:off x="6096000" y="2070103"/>
            <a:ext cx="5811530" cy="4503420"/>
          </a:xfrm>
          <a:prstGeom prst="rect">
            <a:avLst/>
          </a:prstGeom>
          <a:noFill/>
          <a:ln>
            <a:noFill/>
          </a:ln>
        </p:spPr>
      </p:sp>
      <p:grpSp>
        <p:nvGrpSpPr>
          <p:cNvPr id="1124" name="Google Shape;1124;p43"/>
          <p:cNvGrpSpPr/>
          <p:nvPr/>
        </p:nvGrpSpPr>
        <p:grpSpPr>
          <a:xfrm>
            <a:off x="6002199" y="217803"/>
            <a:ext cx="6000845" cy="710591"/>
            <a:chOff x="194386" y="217803"/>
            <a:chExt cx="6000845" cy="710591"/>
          </a:xfrm>
        </p:grpSpPr>
        <p:grpSp>
          <p:nvGrpSpPr>
            <p:cNvPr id="1125" name="Google Shape;1125;p43"/>
            <p:cNvGrpSpPr/>
            <p:nvPr/>
          </p:nvGrpSpPr>
          <p:grpSpPr>
            <a:xfrm>
              <a:off x="194386" y="217803"/>
              <a:ext cx="6000845" cy="215444"/>
              <a:chOff x="6002199" y="217803"/>
              <a:chExt cx="6000845" cy="215444"/>
            </a:xfrm>
          </p:grpSpPr>
          <p:sp>
            <p:nvSpPr>
              <p:cNvPr id="1126" name="Google Shape;1126;p43"/>
              <p:cNvSpPr txBox="1"/>
              <p:nvPr/>
            </p:nvSpPr>
            <p:spPr>
              <a:xfrm>
                <a:off x="10887386" y="217803"/>
                <a:ext cx="111565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lt1"/>
                    </a:solidFill>
                    <a:latin typeface="Arial"/>
                    <a:ea typeface="Arial"/>
                    <a:cs typeface="Arial"/>
                    <a:sym typeface="Arial"/>
                  </a:rPr>
                  <a:t>Template</a:t>
                </a:r>
                <a:endParaRPr/>
              </a:p>
            </p:txBody>
          </p:sp>
          <p:sp>
            <p:nvSpPr>
              <p:cNvPr id="1127" name="Google Shape;1127;p43"/>
              <p:cNvSpPr txBox="1"/>
              <p:nvPr/>
            </p:nvSpPr>
            <p:spPr>
              <a:xfrm>
                <a:off x="8444792" y="217803"/>
                <a:ext cx="1115658" cy="21544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
                    <a:solidFill>
                      <a:schemeClr val="lt1"/>
                    </a:solidFill>
                    <a:latin typeface="Arial"/>
                    <a:ea typeface="Arial"/>
                    <a:cs typeface="Arial"/>
                    <a:sym typeface="Arial"/>
                  </a:rPr>
                  <a:t>Brand Proposal</a:t>
                </a:r>
                <a:endParaRPr/>
              </a:p>
            </p:txBody>
          </p:sp>
          <p:sp>
            <p:nvSpPr>
              <p:cNvPr id="1128" name="Google Shape;1128;p43"/>
              <p:cNvSpPr txBox="1"/>
              <p:nvPr/>
            </p:nvSpPr>
            <p:spPr>
              <a:xfrm>
                <a:off x="6002199" y="217803"/>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Arial"/>
                    <a:ea typeface="Arial"/>
                    <a:cs typeface="Arial"/>
                    <a:sym typeface="Arial"/>
                  </a:rPr>
                  <a:t>State</a:t>
                </a:r>
                <a:endParaRPr/>
              </a:p>
            </p:txBody>
          </p:sp>
        </p:grpSp>
        <p:sp>
          <p:nvSpPr>
            <p:cNvPr id="1129" name="Google Shape;1129;p43"/>
            <p:cNvSpPr txBox="1"/>
            <p:nvPr/>
          </p:nvSpPr>
          <p:spPr>
            <a:xfrm>
              <a:off x="194386" y="489812"/>
              <a:ext cx="2166774" cy="43858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900">
                  <a:solidFill>
                    <a:schemeClr val="lt1"/>
                  </a:solidFill>
                  <a:latin typeface="Arial"/>
                  <a:ea typeface="Arial"/>
                  <a:cs typeface="Arial"/>
                  <a:sym typeface="Arial"/>
                </a:rPr>
                <a:t>Like design to be visually </a:t>
              </a:r>
              <a:endParaRPr/>
            </a:p>
            <a:p>
              <a:pPr indent="0" lvl="0" marL="0" marR="0" rtl="0" algn="l">
                <a:lnSpc>
                  <a:spcPct val="100000"/>
                </a:lnSpc>
                <a:spcBef>
                  <a:spcPts val="0"/>
                </a:spcBef>
                <a:spcAft>
                  <a:spcPts val="0"/>
                </a:spcAft>
                <a:buNone/>
              </a:pPr>
              <a:r>
                <a:rPr lang="en-US" sz="900">
                  <a:solidFill>
                    <a:schemeClr val="lt1"/>
                  </a:solidFill>
                  <a:latin typeface="Arial"/>
                  <a:ea typeface="Arial"/>
                  <a:cs typeface="Arial"/>
                  <a:sym typeface="Arial"/>
                </a:rPr>
                <a:t>Powerful, intellectually elegant</a:t>
              </a:r>
              <a:endParaRPr/>
            </a:p>
            <a:p>
              <a:pPr indent="0" lvl="0" marL="0" marR="0" rtl="0" algn="l">
                <a:lnSpc>
                  <a:spcPct val="100000"/>
                </a:lnSpc>
                <a:spcBef>
                  <a:spcPts val="0"/>
                </a:spcBef>
                <a:spcAft>
                  <a:spcPts val="0"/>
                </a:spcAft>
                <a:buNone/>
              </a:pPr>
              <a:r>
                <a:rPr lang="en-US" sz="900">
                  <a:solidFill>
                    <a:schemeClr val="lt1"/>
                  </a:solidFill>
                  <a:latin typeface="Arial"/>
                  <a:ea typeface="Arial"/>
                  <a:cs typeface="Arial"/>
                  <a:sym typeface="Arial"/>
                </a:rPr>
                <a:t>All timeless.</a:t>
              </a:r>
              <a:endParaRPr/>
            </a:p>
          </p:txBody>
        </p:sp>
      </p:grpSp>
      <p:cxnSp>
        <p:nvCxnSpPr>
          <p:cNvPr id="1130" name="Google Shape;1130;p43"/>
          <p:cNvCxnSpPr/>
          <p:nvPr/>
        </p:nvCxnSpPr>
        <p:spPr>
          <a:xfrm>
            <a:off x="6096000" y="433247"/>
            <a:ext cx="5811529" cy="0"/>
          </a:xfrm>
          <a:prstGeom prst="straightConnector1">
            <a:avLst/>
          </a:prstGeom>
          <a:noFill/>
          <a:ln cap="flat" cmpd="sng" w="9525">
            <a:solidFill>
              <a:schemeClr val="lt1">
                <a:alpha val="14901"/>
              </a:schemeClr>
            </a:solidFill>
            <a:prstDash val="solid"/>
            <a:miter lim="800000"/>
            <a:headEnd len="sm" w="sm" type="none"/>
            <a:tailEnd len="sm" w="sm" type="none"/>
          </a:ln>
        </p:spPr>
      </p:cxnSp>
      <p:cxnSp>
        <p:nvCxnSpPr>
          <p:cNvPr id="1131" name="Google Shape;1131;p43"/>
          <p:cNvCxnSpPr/>
          <p:nvPr/>
        </p:nvCxnSpPr>
        <p:spPr>
          <a:xfrm>
            <a:off x="284471" y="433247"/>
            <a:ext cx="5059054" cy="0"/>
          </a:xfrm>
          <a:prstGeom prst="straightConnector1">
            <a:avLst/>
          </a:prstGeom>
          <a:noFill/>
          <a:ln cap="flat" cmpd="sng" w="9525">
            <a:solidFill>
              <a:schemeClr val="lt1">
                <a:alpha val="14901"/>
              </a:schemeClr>
            </a:solidFill>
            <a:prstDash val="solid"/>
            <a:miter lim="800000"/>
            <a:headEnd len="sm" w="sm" type="none"/>
            <a:tailEnd len="sm" w="sm" type="none"/>
          </a:ln>
        </p:spPr>
      </p:cxnSp>
      <p:grpSp>
        <p:nvGrpSpPr>
          <p:cNvPr id="1132" name="Google Shape;1132;p43"/>
          <p:cNvGrpSpPr/>
          <p:nvPr/>
        </p:nvGrpSpPr>
        <p:grpSpPr>
          <a:xfrm>
            <a:off x="194386" y="217803"/>
            <a:ext cx="5246807" cy="215444"/>
            <a:chOff x="194386" y="217803"/>
            <a:chExt cx="5246807" cy="215444"/>
          </a:xfrm>
        </p:grpSpPr>
        <p:sp>
          <p:nvSpPr>
            <p:cNvPr id="1133" name="Google Shape;1133;p43"/>
            <p:cNvSpPr txBox="1"/>
            <p:nvPr/>
          </p:nvSpPr>
          <p:spPr>
            <a:xfrm>
              <a:off x="194386" y="217803"/>
              <a:ext cx="22744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Arial"/>
                  <a:ea typeface="Arial"/>
                  <a:cs typeface="Arial"/>
                  <a:sym typeface="Arial"/>
                </a:rPr>
                <a:t>XPR for New York</a:t>
              </a:r>
              <a:endParaRPr/>
            </a:p>
          </p:txBody>
        </p:sp>
        <p:sp>
          <p:nvSpPr>
            <p:cNvPr id="1134" name="Google Shape;1134;p43"/>
            <p:cNvSpPr txBox="1"/>
            <p:nvPr/>
          </p:nvSpPr>
          <p:spPr>
            <a:xfrm>
              <a:off x="4166605" y="217803"/>
              <a:ext cx="127458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lt1"/>
                  </a:solidFill>
                  <a:latin typeface="Arial"/>
                  <a:ea typeface="Arial"/>
                  <a:cs typeface="Arial"/>
                  <a:sym typeface="Arial"/>
                </a:rPr>
                <a:t>[ Agencies ]</a:t>
              </a:r>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23"/>
          <p:cNvSpPr/>
          <p:nvPr/>
        </p:nvSpPr>
        <p:spPr>
          <a:xfrm>
            <a:off x="0" y="0"/>
            <a:ext cx="12192000" cy="6858006"/>
          </a:xfrm>
          <a:prstGeom prst="rect">
            <a:avLst/>
          </a:prstGeom>
          <a:solidFill>
            <a:schemeClr val="accent4">
              <a:alpha val="5098"/>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2" name="Google Shape;112;p23"/>
          <p:cNvSpPr/>
          <p:nvPr/>
        </p:nvSpPr>
        <p:spPr>
          <a:xfrm>
            <a:off x="-3750" y="-6"/>
            <a:ext cx="12192000" cy="6858006"/>
          </a:xfrm>
          <a:prstGeom prst="rect">
            <a:avLst/>
          </a:prstGeom>
          <a:blipFill rotWithShape="1">
            <a:blip r:embed="rId3">
              <a:alphaModFix amt="5000"/>
            </a:blip>
            <a:tile algn="tl" flip="none" tx="0" sx="100000" ty="0" sy="10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3" name="Google Shape;113;p23"/>
          <p:cNvSpPr txBox="1"/>
          <p:nvPr/>
        </p:nvSpPr>
        <p:spPr>
          <a:xfrm>
            <a:off x="10887386"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Template</a:t>
            </a:r>
            <a:endParaRPr/>
          </a:p>
        </p:txBody>
      </p:sp>
      <p:sp>
        <p:nvSpPr>
          <p:cNvPr id="114" name="Google Shape;114;p23"/>
          <p:cNvSpPr txBox="1"/>
          <p:nvPr/>
        </p:nvSpPr>
        <p:spPr>
          <a:xfrm>
            <a:off x="8444792"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
                <a:solidFill>
                  <a:schemeClr val="dk1"/>
                </a:solidFill>
                <a:latin typeface="Poppins Medium"/>
                <a:ea typeface="Poppins Medium"/>
                <a:cs typeface="Poppins Medium"/>
                <a:sym typeface="Poppins Medium"/>
              </a:rPr>
              <a:t>Brand Proposal</a:t>
            </a:r>
            <a:endParaRPr/>
          </a:p>
        </p:txBody>
      </p:sp>
      <p:sp>
        <p:nvSpPr>
          <p:cNvPr id="115" name="Google Shape;115;p23"/>
          <p:cNvSpPr txBox="1"/>
          <p:nvPr/>
        </p:nvSpPr>
        <p:spPr>
          <a:xfrm>
            <a:off x="6002199"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State</a:t>
            </a:r>
            <a:endParaRPr/>
          </a:p>
        </p:txBody>
      </p:sp>
      <p:cxnSp>
        <p:nvCxnSpPr>
          <p:cNvPr id="116" name="Google Shape;116;p23"/>
          <p:cNvCxnSpPr/>
          <p:nvPr/>
        </p:nvCxnSpPr>
        <p:spPr>
          <a:xfrm>
            <a:off x="6096000" y="433247"/>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117" name="Google Shape;117;p23"/>
          <p:cNvCxnSpPr/>
          <p:nvPr/>
        </p:nvCxnSpPr>
        <p:spPr>
          <a:xfrm>
            <a:off x="284471" y="433247"/>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118" name="Google Shape;118;p23"/>
          <p:cNvSpPr txBox="1"/>
          <p:nvPr/>
        </p:nvSpPr>
        <p:spPr>
          <a:xfrm>
            <a:off x="194386" y="236853"/>
            <a:ext cx="22744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XPR for New York</a:t>
            </a:r>
            <a:endParaRPr/>
          </a:p>
        </p:txBody>
      </p:sp>
      <p:sp>
        <p:nvSpPr>
          <p:cNvPr id="119" name="Google Shape;119;p23"/>
          <p:cNvSpPr txBox="1"/>
          <p:nvPr/>
        </p:nvSpPr>
        <p:spPr>
          <a:xfrm>
            <a:off x="4166605" y="236853"/>
            <a:ext cx="127458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 Agencies ]</a:t>
            </a:r>
            <a:endParaRPr/>
          </a:p>
        </p:txBody>
      </p:sp>
      <p:cxnSp>
        <p:nvCxnSpPr>
          <p:cNvPr id="120" name="Google Shape;120;p23"/>
          <p:cNvCxnSpPr/>
          <p:nvPr/>
        </p:nvCxnSpPr>
        <p:spPr>
          <a:xfrm>
            <a:off x="284471" y="1758805"/>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121" name="Google Shape;121;p23"/>
          <p:cNvSpPr txBox="1"/>
          <p:nvPr/>
        </p:nvSpPr>
        <p:spPr>
          <a:xfrm>
            <a:off x="6002199" y="1342543"/>
            <a:ext cx="398299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Poppins Medium"/>
                <a:ea typeface="Poppins Medium"/>
                <a:cs typeface="Poppins Medium"/>
                <a:sym typeface="Poppins Medium"/>
              </a:rPr>
              <a:t>MESSAGE</a:t>
            </a:r>
            <a:endParaRPr/>
          </a:p>
        </p:txBody>
      </p:sp>
      <p:sp>
        <p:nvSpPr>
          <p:cNvPr id="122" name="Google Shape;122;p23"/>
          <p:cNvSpPr txBox="1"/>
          <p:nvPr/>
        </p:nvSpPr>
        <p:spPr>
          <a:xfrm>
            <a:off x="6002200" y="2064504"/>
            <a:ext cx="191565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Poppins Medium"/>
                <a:ea typeface="Poppins Medium"/>
                <a:cs typeface="Poppins Medium"/>
                <a:sym typeface="Poppins Medium"/>
              </a:rPr>
              <a:t>Welcome</a:t>
            </a:r>
            <a:endParaRPr/>
          </a:p>
        </p:txBody>
      </p:sp>
      <p:sp>
        <p:nvSpPr>
          <p:cNvPr id="123" name="Google Shape;123;p23"/>
          <p:cNvSpPr txBox="1"/>
          <p:nvPr/>
        </p:nvSpPr>
        <p:spPr>
          <a:xfrm>
            <a:off x="6002199" y="2268363"/>
            <a:ext cx="2379163"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rgbClr val="7F7F7F"/>
                </a:solidFill>
                <a:latin typeface="Arimo"/>
                <a:ea typeface="Arimo"/>
                <a:cs typeface="Arimo"/>
                <a:sym typeface="Arimo"/>
              </a:rPr>
              <a:t>[ Special Message From New York ] </a:t>
            </a:r>
            <a:endParaRPr/>
          </a:p>
        </p:txBody>
      </p:sp>
      <p:sp>
        <p:nvSpPr>
          <p:cNvPr id="124" name="Google Shape;124;p23"/>
          <p:cNvSpPr txBox="1"/>
          <p:nvPr/>
        </p:nvSpPr>
        <p:spPr>
          <a:xfrm>
            <a:off x="6002200" y="4080621"/>
            <a:ext cx="1915654" cy="438582"/>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Poppins Medium"/>
                <a:ea typeface="Poppins Medium"/>
                <a:cs typeface="Poppins Medium"/>
                <a:sym typeface="Poppins Medium"/>
              </a:rPr>
              <a:t>PRINTING AND </a:t>
            </a:r>
            <a:endParaRPr/>
          </a:p>
          <a:p>
            <a:pPr indent="0" lvl="0" marL="0" marR="0" rtl="0" algn="l">
              <a:lnSpc>
                <a:spcPct val="112500"/>
              </a:lnSpc>
              <a:spcBef>
                <a:spcPts val="0"/>
              </a:spcBef>
              <a:spcAft>
                <a:spcPts val="0"/>
              </a:spcAft>
              <a:buNone/>
            </a:pPr>
            <a:r>
              <a:rPr lang="en-US" sz="800">
                <a:solidFill>
                  <a:schemeClr val="dk1"/>
                </a:solidFill>
                <a:latin typeface="Poppins Medium"/>
                <a:ea typeface="Poppins Medium"/>
                <a:cs typeface="Poppins Medium"/>
                <a:sym typeface="Poppins Medium"/>
              </a:rPr>
              <a:t>TYPESETTING INDUSTRY. </a:t>
            </a:r>
            <a:endParaRPr/>
          </a:p>
          <a:p>
            <a:pPr indent="0" lvl="0" marL="0" marR="0" rtl="0" algn="l">
              <a:lnSpc>
                <a:spcPct val="112500"/>
              </a:lnSpc>
              <a:spcBef>
                <a:spcPts val="0"/>
              </a:spcBef>
              <a:spcAft>
                <a:spcPts val="0"/>
              </a:spcAft>
              <a:buNone/>
            </a:pPr>
            <a:r>
              <a:rPr lang="en-US" sz="800">
                <a:solidFill>
                  <a:schemeClr val="dk1"/>
                </a:solidFill>
                <a:latin typeface="Poppins Medium"/>
                <a:ea typeface="Poppins Medium"/>
                <a:cs typeface="Poppins Medium"/>
                <a:sym typeface="Poppins Medium"/>
              </a:rPr>
              <a:t>LOREM IPSUM</a:t>
            </a:r>
            <a:endParaRPr sz="800">
              <a:solidFill>
                <a:schemeClr val="dk1"/>
              </a:solidFill>
              <a:latin typeface="Poppins Medium"/>
              <a:ea typeface="Poppins Medium"/>
              <a:cs typeface="Poppins Medium"/>
              <a:sym typeface="Poppins Medium"/>
            </a:endParaRPr>
          </a:p>
        </p:txBody>
      </p:sp>
      <p:grpSp>
        <p:nvGrpSpPr>
          <p:cNvPr id="125" name="Google Shape;125;p23"/>
          <p:cNvGrpSpPr/>
          <p:nvPr/>
        </p:nvGrpSpPr>
        <p:grpSpPr>
          <a:xfrm>
            <a:off x="6002199" y="4860782"/>
            <a:ext cx="2081048" cy="411301"/>
            <a:chOff x="6380207" y="3970906"/>
            <a:chExt cx="2081048" cy="411301"/>
          </a:xfrm>
        </p:grpSpPr>
        <p:sp>
          <p:nvSpPr>
            <p:cNvPr id="126" name="Google Shape;126;p23"/>
            <p:cNvSpPr txBox="1"/>
            <p:nvPr/>
          </p:nvSpPr>
          <p:spPr>
            <a:xfrm>
              <a:off x="6380207" y="3970906"/>
              <a:ext cx="2081048"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Poppins Medium"/>
                  <a:ea typeface="Poppins Medium"/>
                  <a:cs typeface="Poppins Medium"/>
                  <a:sym typeface="Poppins Medium"/>
                </a:rPr>
                <a:t>Jennifer</a:t>
              </a:r>
              <a:endParaRPr/>
            </a:p>
          </p:txBody>
        </p:sp>
        <p:sp>
          <p:nvSpPr>
            <p:cNvPr id="127" name="Google Shape;127;p23"/>
            <p:cNvSpPr txBox="1"/>
            <p:nvPr/>
          </p:nvSpPr>
          <p:spPr>
            <a:xfrm>
              <a:off x="6380207" y="4166763"/>
              <a:ext cx="1866494"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Arimo"/>
                  <a:ea typeface="Arimo"/>
                  <a:cs typeface="Arimo"/>
                  <a:sym typeface="Arimo"/>
                </a:rPr>
                <a:t>CEO</a:t>
              </a:r>
              <a:endParaRPr/>
            </a:p>
          </p:txBody>
        </p:sp>
      </p:grpSp>
      <p:pic>
        <p:nvPicPr>
          <p:cNvPr id="128" name="Google Shape;128;p23"/>
          <p:cNvPicPr preferRelativeResize="0"/>
          <p:nvPr/>
        </p:nvPicPr>
        <p:blipFill rotWithShape="1">
          <a:blip r:embed="rId4">
            <a:alphaModFix/>
          </a:blip>
          <a:srcRect b="0" l="0" r="0" t="0"/>
          <a:stretch/>
        </p:blipFill>
        <p:spPr>
          <a:xfrm>
            <a:off x="6092250" y="5338558"/>
            <a:ext cx="1016000" cy="241300"/>
          </a:xfrm>
          <a:prstGeom prst="rect">
            <a:avLst/>
          </a:prstGeom>
          <a:noFill/>
          <a:ln>
            <a:noFill/>
          </a:ln>
        </p:spPr>
      </p:pic>
      <p:sp>
        <p:nvSpPr>
          <p:cNvPr id="129" name="Google Shape;129;p23"/>
          <p:cNvSpPr txBox="1"/>
          <p:nvPr/>
        </p:nvSpPr>
        <p:spPr>
          <a:xfrm>
            <a:off x="6002199" y="2608144"/>
            <a:ext cx="3796428" cy="1246495"/>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No agency, program or initiative will use or create its own logo with the following exceptions: NY State Lottery, MTA, ILNY, Start Up NY. These legacy logos will still be required to co-brand their materials and follow all other branding guidelines.</a:t>
            </a:r>
            <a:endParaRPr/>
          </a:p>
          <a:p>
            <a:pPr indent="0" lvl="0" marL="0" marR="0" rtl="0" algn="l">
              <a:lnSpc>
                <a:spcPct val="112500"/>
              </a:lnSpc>
              <a:spcBef>
                <a:spcPts val="0"/>
              </a:spcBef>
              <a:spcAft>
                <a:spcPts val="0"/>
              </a:spcAft>
              <a:buNone/>
            </a:pPr>
            <a:r>
              <a:t/>
            </a:r>
            <a:endParaRPr sz="800">
              <a:solidFill>
                <a:schemeClr val="dk1"/>
              </a:solidFill>
              <a:latin typeface="Arimo"/>
              <a:ea typeface="Arimo"/>
              <a:cs typeface="Arimo"/>
              <a:sym typeface="Arimo"/>
            </a:endParaRPr>
          </a:p>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These guidelines 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endParaRPr/>
          </a:p>
        </p:txBody>
      </p:sp>
      <p:sp>
        <p:nvSpPr>
          <p:cNvPr id="130" name="Google Shape;130;p23"/>
          <p:cNvSpPr txBox="1"/>
          <p:nvPr/>
        </p:nvSpPr>
        <p:spPr>
          <a:xfrm>
            <a:off x="4720881" y="1382114"/>
            <a:ext cx="72031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2025</a:t>
            </a:r>
            <a:endParaRPr/>
          </a:p>
        </p:txBody>
      </p:sp>
      <p:sp>
        <p:nvSpPr>
          <p:cNvPr id="131" name="Google Shape;131;p23"/>
          <p:cNvSpPr/>
          <p:nvPr/>
        </p:nvSpPr>
        <p:spPr>
          <a:xfrm>
            <a:off x="4816230" y="1395742"/>
            <a:ext cx="527295" cy="206181"/>
          </a:xfrm>
          <a:prstGeom prst="roundRect">
            <a:avLst>
              <a:gd fmla="val 26316" name="adj"/>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2" name="Google Shape;132;p23"/>
          <p:cNvSpPr/>
          <p:nvPr/>
        </p:nvSpPr>
        <p:spPr>
          <a:xfrm>
            <a:off x="458109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3" name="Google Shape;133;p23"/>
          <p:cNvSpPr/>
          <p:nvPr/>
        </p:nvSpPr>
        <p:spPr>
          <a:xfrm>
            <a:off x="434596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4" name="Google Shape;134;p23"/>
          <p:cNvSpPr/>
          <p:nvPr/>
        </p:nvSpPr>
        <p:spPr>
          <a:xfrm>
            <a:off x="411083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5" name="Google Shape;135;p23"/>
          <p:cNvSpPr txBox="1"/>
          <p:nvPr/>
        </p:nvSpPr>
        <p:spPr>
          <a:xfrm>
            <a:off x="4067296" y="1383649"/>
            <a:ext cx="303168"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B</a:t>
            </a:r>
            <a:endParaRPr/>
          </a:p>
        </p:txBody>
      </p:sp>
      <p:sp>
        <p:nvSpPr>
          <p:cNvPr id="136" name="Google Shape;136;p23"/>
          <p:cNvSpPr txBox="1"/>
          <p:nvPr/>
        </p:nvSpPr>
        <p:spPr>
          <a:xfrm>
            <a:off x="4269164"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G</a:t>
            </a:r>
            <a:endParaRPr/>
          </a:p>
        </p:txBody>
      </p:sp>
      <p:sp>
        <p:nvSpPr>
          <p:cNvPr id="137" name="Google Shape;137;p23"/>
          <p:cNvSpPr txBox="1"/>
          <p:nvPr/>
        </p:nvSpPr>
        <p:spPr>
          <a:xfrm>
            <a:off x="4504294"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T</a:t>
            </a:r>
            <a:endParaRPr/>
          </a:p>
        </p:txBody>
      </p:sp>
      <p:cxnSp>
        <p:nvCxnSpPr>
          <p:cNvPr id="138" name="Google Shape;138;p23"/>
          <p:cNvCxnSpPr/>
          <p:nvPr/>
        </p:nvCxnSpPr>
        <p:spPr>
          <a:xfrm>
            <a:off x="6096000" y="1758805"/>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grpSp>
        <p:nvGrpSpPr>
          <p:cNvPr id="139" name="Google Shape;139;p23"/>
          <p:cNvGrpSpPr/>
          <p:nvPr/>
        </p:nvGrpSpPr>
        <p:grpSpPr>
          <a:xfrm>
            <a:off x="6002199" y="6475546"/>
            <a:ext cx="3168567" cy="215444"/>
            <a:chOff x="3346704" y="3321278"/>
            <a:chExt cx="3168567" cy="215444"/>
          </a:xfrm>
        </p:grpSpPr>
        <p:sp>
          <p:nvSpPr>
            <p:cNvPr id="140" name="Google Shape;140;p23"/>
            <p:cNvSpPr txBox="1"/>
            <p:nvPr/>
          </p:nvSpPr>
          <p:spPr>
            <a:xfrm>
              <a:off x="4356338"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STUDIO</a:t>
              </a:r>
              <a:endParaRPr/>
            </a:p>
          </p:txBody>
        </p:sp>
        <p:sp>
          <p:nvSpPr>
            <p:cNvPr id="141" name="Google Shape;141;p23"/>
            <p:cNvSpPr txBox="1"/>
            <p:nvPr/>
          </p:nvSpPr>
          <p:spPr>
            <a:xfrm>
              <a:off x="3346704"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XPR</a:t>
              </a:r>
              <a:endParaRPr/>
            </a:p>
          </p:txBody>
        </p:sp>
        <p:sp>
          <p:nvSpPr>
            <p:cNvPr id="142" name="Google Shape;142;p23"/>
            <p:cNvSpPr txBox="1"/>
            <p:nvPr/>
          </p:nvSpPr>
          <p:spPr>
            <a:xfrm>
              <a:off x="5399613"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@2025</a:t>
              </a:r>
              <a:endParaRPr/>
            </a:p>
          </p:txBody>
        </p:sp>
      </p:grpSp>
      <p:cxnSp>
        <p:nvCxnSpPr>
          <p:cNvPr id="143" name="Google Shape;143;p23"/>
          <p:cNvCxnSpPr/>
          <p:nvPr/>
        </p:nvCxnSpPr>
        <p:spPr>
          <a:xfrm>
            <a:off x="6096000" y="6424754"/>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144" name="Google Shape;144;p23"/>
          <p:cNvCxnSpPr/>
          <p:nvPr/>
        </p:nvCxnSpPr>
        <p:spPr>
          <a:xfrm>
            <a:off x="284471" y="6424754"/>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145" name="Google Shape;145;p23"/>
          <p:cNvSpPr/>
          <p:nvPr/>
        </p:nvSpPr>
        <p:spPr>
          <a:xfrm>
            <a:off x="284472" y="2043132"/>
            <a:ext cx="1915654" cy="1915654"/>
          </a:xfrm>
          <a:prstGeom prst="ellipse">
            <a:avLst/>
          </a:prstGeom>
          <a:noFill/>
          <a:ln cap="flat" cmpd="sng" w="9525">
            <a:solidFill>
              <a:srgbClr val="090C0B">
                <a:alpha val="15294"/>
              </a:srgb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6" name="Google Shape;146;p23"/>
          <p:cNvSpPr/>
          <p:nvPr/>
        </p:nvSpPr>
        <p:spPr>
          <a:xfrm>
            <a:off x="284472" y="4224610"/>
            <a:ext cx="1915654" cy="1915654"/>
          </a:xfrm>
          <a:prstGeom prst="ellipse">
            <a:avLst/>
          </a:prstGeom>
          <a:noFill/>
          <a:ln cap="flat" cmpd="sng" w="9525">
            <a:solidFill>
              <a:srgbClr val="090C0B">
                <a:alpha val="15294"/>
              </a:srgb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7" name="Google Shape;147;p23"/>
          <p:cNvSpPr/>
          <p:nvPr/>
        </p:nvSpPr>
        <p:spPr>
          <a:xfrm>
            <a:off x="284472" y="3133941"/>
            <a:ext cx="1915654" cy="1915654"/>
          </a:xfrm>
          <a:prstGeom prst="ellipse">
            <a:avLst/>
          </a:prstGeom>
          <a:noFill/>
          <a:ln cap="flat" cmpd="sng" w="9525">
            <a:solidFill>
              <a:srgbClr val="090C0B">
                <a:alpha val="15294"/>
              </a:srgb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8" name="Google Shape;148;p23"/>
          <p:cNvSpPr/>
          <p:nvPr>
            <p:ph idx="2" type="pic"/>
          </p:nvPr>
        </p:nvSpPr>
        <p:spPr>
          <a:xfrm>
            <a:off x="2468879" y="2043274"/>
            <a:ext cx="2874646" cy="4096991"/>
          </a:xfrm>
          <a:prstGeom prst="rect">
            <a:avLst/>
          </a:prstGeom>
          <a:noFill/>
          <a:ln>
            <a:noFill/>
          </a:ln>
        </p:spPr>
      </p:sp>
      <p:sp>
        <p:nvSpPr>
          <p:cNvPr id="149" name="Google Shape;149;p23"/>
          <p:cNvSpPr txBox="1"/>
          <p:nvPr/>
        </p:nvSpPr>
        <p:spPr>
          <a:xfrm>
            <a:off x="6002199" y="511975"/>
            <a:ext cx="2166774" cy="444352"/>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Like design to be visually </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Powerful, intellectually elegant</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All timeless.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4"/>
          <p:cNvSpPr/>
          <p:nvPr/>
        </p:nvSpPr>
        <p:spPr>
          <a:xfrm>
            <a:off x="0" y="0"/>
            <a:ext cx="12192000" cy="6858006"/>
          </a:xfrm>
          <a:prstGeom prst="rect">
            <a:avLst/>
          </a:prstGeom>
          <a:solidFill>
            <a:schemeClr val="dk1">
              <a:alpha val="8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5" name="Google Shape;155;p24"/>
          <p:cNvSpPr/>
          <p:nvPr/>
        </p:nvSpPr>
        <p:spPr>
          <a:xfrm>
            <a:off x="0" y="-3"/>
            <a:ext cx="12192000" cy="6858006"/>
          </a:xfrm>
          <a:prstGeom prst="rect">
            <a:avLst/>
          </a:prstGeom>
          <a:blipFill rotWithShape="1">
            <a:blip r:embed="rId3">
              <a:alphaModFix amt="3000"/>
            </a:blip>
            <a:tile algn="tl" flip="none" tx="0" sx="100000" ty="0" sy="10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6" name="Google Shape;156;p24"/>
          <p:cNvSpPr/>
          <p:nvPr/>
        </p:nvSpPr>
        <p:spPr>
          <a:xfrm>
            <a:off x="481979" y="1758804"/>
            <a:ext cx="4664038" cy="4664038"/>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90000"/>
              </a:lnSpc>
              <a:spcBef>
                <a:spcPts val="0"/>
              </a:spcBef>
              <a:spcAft>
                <a:spcPts val="0"/>
              </a:spcAft>
              <a:buNone/>
            </a:pPr>
            <a:r>
              <a:t/>
            </a:r>
            <a:endParaRPr sz="1800">
              <a:solidFill>
                <a:schemeClr val="lt1"/>
              </a:solidFill>
              <a:latin typeface="Calibri"/>
              <a:ea typeface="Calibri"/>
              <a:cs typeface="Calibri"/>
              <a:sym typeface="Calibri"/>
            </a:endParaRPr>
          </a:p>
        </p:txBody>
      </p:sp>
      <p:sp>
        <p:nvSpPr>
          <p:cNvPr id="157" name="Google Shape;157;p24"/>
          <p:cNvSpPr txBox="1"/>
          <p:nvPr/>
        </p:nvSpPr>
        <p:spPr>
          <a:xfrm>
            <a:off x="-2865863" y="-2598234"/>
            <a:ext cx="18473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8" name="Google Shape;158;p24"/>
          <p:cNvSpPr txBox="1"/>
          <p:nvPr/>
        </p:nvSpPr>
        <p:spPr>
          <a:xfrm>
            <a:off x="194386" y="1291743"/>
            <a:ext cx="3982991" cy="4154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100">
                <a:solidFill>
                  <a:schemeClr val="lt1"/>
                </a:solidFill>
                <a:latin typeface="Poppins Medium"/>
                <a:ea typeface="Poppins Medium"/>
                <a:cs typeface="Poppins Medium"/>
                <a:sym typeface="Poppins Medium"/>
              </a:rPr>
              <a:t>CONTENTS</a:t>
            </a:r>
            <a:endParaRPr/>
          </a:p>
        </p:txBody>
      </p:sp>
      <p:sp>
        <p:nvSpPr>
          <p:cNvPr id="159" name="Google Shape;159;p24"/>
          <p:cNvSpPr txBox="1"/>
          <p:nvPr/>
        </p:nvSpPr>
        <p:spPr>
          <a:xfrm>
            <a:off x="963813" y="2506730"/>
            <a:ext cx="3700500" cy="3426300"/>
          </a:xfrm>
          <a:prstGeom prst="rect">
            <a:avLst/>
          </a:prstGeom>
          <a:noFill/>
          <a:ln>
            <a:noFill/>
          </a:ln>
        </p:spPr>
        <p:txBody>
          <a:bodyPr anchorCtr="0" anchor="t" bIns="45700" lIns="91425" spcFirstLastPara="1" rIns="91425" wrap="square" tIns="45700">
            <a:spAutoFit/>
          </a:bodyPr>
          <a:lstStyle/>
          <a:p>
            <a:pPr indent="0" lvl="0" marL="0" marR="0" rtl="0" algn="ctr">
              <a:lnSpc>
                <a:spcPct val="95000"/>
              </a:lnSpc>
              <a:spcBef>
                <a:spcPts val="0"/>
              </a:spcBef>
              <a:spcAft>
                <a:spcPts val="0"/>
              </a:spcAft>
              <a:buNone/>
            </a:pPr>
            <a:r>
              <a:rPr lang="en-US" sz="1900">
                <a:solidFill>
                  <a:schemeClr val="lt1"/>
                </a:solidFill>
                <a:latin typeface="Poppins Medium"/>
                <a:ea typeface="Poppins Medium"/>
                <a:cs typeface="Poppins Medium"/>
                <a:sym typeface="Poppins Medium"/>
              </a:rPr>
              <a:t>Cover</a:t>
            </a:r>
            <a:endParaRPr/>
          </a:p>
          <a:p>
            <a:pPr indent="0" lvl="0" marL="0" marR="0" rtl="0" algn="ctr">
              <a:lnSpc>
                <a:spcPct val="95000"/>
              </a:lnSpc>
              <a:spcBef>
                <a:spcPts val="0"/>
              </a:spcBef>
              <a:spcAft>
                <a:spcPts val="0"/>
              </a:spcAft>
              <a:buNone/>
            </a:pPr>
            <a:r>
              <a:rPr lang="en-US" sz="1900">
                <a:solidFill>
                  <a:schemeClr val="lt1"/>
                </a:solidFill>
                <a:latin typeface="Poppins Medium"/>
                <a:ea typeface="Poppins Medium"/>
                <a:cs typeface="Poppins Medium"/>
                <a:sym typeface="Poppins Medium"/>
              </a:rPr>
              <a:t>Message</a:t>
            </a:r>
            <a:endParaRPr/>
          </a:p>
          <a:p>
            <a:pPr indent="0" lvl="0" marL="0" marR="0" rtl="0" algn="ctr">
              <a:lnSpc>
                <a:spcPct val="95000"/>
              </a:lnSpc>
              <a:spcBef>
                <a:spcPts val="0"/>
              </a:spcBef>
              <a:spcAft>
                <a:spcPts val="0"/>
              </a:spcAft>
              <a:buNone/>
            </a:pPr>
            <a:r>
              <a:rPr lang="en-US" sz="1900">
                <a:solidFill>
                  <a:schemeClr val="lt1"/>
                </a:solidFill>
                <a:latin typeface="Poppins Medium"/>
                <a:ea typeface="Poppins Medium"/>
                <a:cs typeface="Poppins Medium"/>
                <a:sym typeface="Poppins Medium"/>
              </a:rPr>
              <a:t>Contents</a:t>
            </a:r>
            <a:endParaRPr/>
          </a:p>
          <a:p>
            <a:pPr indent="0" lvl="0" marL="0" marR="0" rtl="0" algn="ctr">
              <a:lnSpc>
                <a:spcPct val="95000"/>
              </a:lnSpc>
              <a:spcBef>
                <a:spcPts val="0"/>
              </a:spcBef>
              <a:spcAft>
                <a:spcPts val="0"/>
              </a:spcAft>
              <a:buNone/>
            </a:pPr>
            <a:r>
              <a:rPr lang="en-US" sz="1900">
                <a:solidFill>
                  <a:schemeClr val="lt1"/>
                </a:solidFill>
                <a:latin typeface="Poppins Medium"/>
                <a:ea typeface="Poppins Medium"/>
                <a:cs typeface="Poppins Medium"/>
                <a:sym typeface="Poppins Medium"/>
              </a:rPr>
              <a:t>Deliverable</a:t>
            </a:r>
            <a:endParaRPr/>
          </a:p>
          <a:p>
            <a:pPr indent="0" lvl="0" marL="0" marR="0" rtl="0" algn="ctr">
              <a:lnSpc>
                <a:spcPct val="95000"/>
              </a:lnSpc>
              <a:spcBef>
                <a:spcPts val="0"/>
              </a:spcBef>
              <a:spcAft>
                <a:spcPts val="0"/>
              </a:spcAft>
              <a:buNone/>
            </a:pPr>
            <a:r>
              <a:rPr lang="en-US" sz="1900">
                <a:solidFill>
                  <a:schemeClr val="lt1"/>
                </a:solidFill>
                <a:latin typeface="Poppins Medium"/>
                <a:ea typeface="Poppins Medium"/>
                <a:cs typeface="Poppins Medium"/>
                <a:sym typeface="Poppins Medium"/>
              </a:rPr>
              <a:t>Objectives</a:t>
            </a:r>
            <a:endParaRPr/>
          </a:p>
          <a:p>
            <a:pPr indent="0" lvl="0" marL="0" marR="0" rtl="0" algn="ctr">
              <a:lnSpc>
                <a:spcPct val="95000"/>
              </a:lnSpc>
              <a:spcBef>
                <a:spcPts val="0"/>
              </a:spcBef>
              <a:spcAft>
                <a:spcPts val="0"/>
              </a:spcAft>
              <a:buNone/>
            </a:pPr>
            <a:r>
              <a:rPr lang="en-US" sz="1900">
                <a:solidFill>
                  <a:schemeClr val="lt1"/>
                </a:solidFill>
                <a:latin typeface="Poppins Medium"/>
                <a:ea typeface="Poppins Medium"/>
                <a:cs typeface="Poppins Medium"/>
                <a:sym typeface="Poppins Medium"/>
              </a:rPr>
              <a:t>Our Goals</a:t>
            </a:r>
            <a:endParaRPr/>
          </a:p>
          <a:p>
            <a:pPr indent="0" lvl="0" marL="0" marR="0" rtl="0" algn="ctr">
              <a:lnSpc>
                <a:spcPct val="95000"/>
              </a:lnSpc>
              <a:spcBef>
                <a:spcPts val="0"/>
              </a:spcBef>
              <a:spcAft>
                <a:spcPts val="0"/>
              </a:spcAft>
              <a:buNone/>
            </a:pPr>
            <a:r>
              <a:rPr lang="en-US" sz="1900">
                <a:solidFill>
                  <a:schemeClr val="lt1"/>
                </a:solidFill>
                <a:latin typeface="Poppins Medium"/>
                <a:ea typeface="Poppins Medium"/>
                <a:cs typeface="Poppins Medium"/>
                <a:sym typeface="Poppins Medium"/>
              </a:rPr>
              <a:t>Schedule</a:t>
            </a:r>
            <a:endParaRPr/>
          </a:p>
          <a:p>
            <a:pPr indent="0" lvl="0" marL="0" marR="0" rtl="0" algn="ctr">
              <a:lnSpc>
                <a:spcPct val="95000"/>
              </a:lnSpc>
              <a:spcBef>
                <a:spcPts val="0"/>
              </a:spcBef>
              <a:spcAft>
                <a:spcPts val="0"/>
              </a:spcAft>
              <a:buNone/>
            </a:pPr>
            <a:r>
              <a:rPr lang="en-US" sz="1900">
                <a:solidFill>
                  <a:schemeClr val="lt1"/>
                </a:solidFill>
                <a:latin typeface="Poppins Medium"/>
                <a:ea typeface="Poppins Medium"/>
                <a:cs typeface="Poppins Medium"/>
                <a:sym typeface="Poppins Medium"/>
              </a:rPr>
              <a:t>How we work</a:t>
            </a:r>
            <a:endParaRPr/>
          </a:p>
          <a:p>
            <a:pPr indent="0" lvl="0" marL="0" marR="0" rtl="0" algn="ctr">
              <a:lnSpc>
                <a:spcPct val="95000"/>
              </a:lnSpc>
              <a:spcBef>
                <a:spcPts val="0"/>
              </a:spcBef>
              <a:spcAft>
                <a:spcPts val="0"/>
              </a:spcAft>
              <a:buNone/>
            </a:pPr>
            <a:r>
              <a:rPr lang="en-US" sz="1900">
                <a:solidFill>
                  <a:schemeClr val="lt1"/>
                </a:solidFill>
                <a:latin typeface="Poppins Medium"/>
                <a:ea typeface="Poppins Medium"/>
                <a:cs typeface="Poppins Medium"/>
                <a:sym typeface="Poppins Medium"/>
              </a:rPr>
              <a:t>Case study</a:t>
            </a:r>
            <a:endParaRPr/>
          </a:p>
          <a:p>
            <a:pPr indent="0" lvl="0" marL="0" marR="0" rtl="0" algn="ctr">
              <a:lnSpc>
                <a:spcPct val="95000"/>
              </a:lnSpc>
              <a:spcBef>
                <a:spcPts val="0"/>
              </a:spcBef>
              <a:spcAft>
                <a:spcPts val="0"/>
              </a:spcAft>
              <a:buNone/>
            </a:pPr>
            <a:r>
              <a:rPr lang="en-US" sz="1900">
                <a:solidFill>
                  <a:schemeClr val="lt1"/>
                </a:solidFill>
                <a:latin typeface="Poppins Medium"/>
                <a:ea typeface="Poppins Medium"/>
                <a:cs typeface="Poppins Medium"/>
                <a:sym typeface="Poppins Medium"/>
              </a:rPr>
              <a:t>Packages</a:t>
            </a:r>
            <a:endParaRPr/>
          </a:p>
          <a:p>
            <a:pPr indent="0" lvl="0" marL="0" marR="0" rtl="0" algn="ctr">
              <a:lnSpc>
                <a:spcPct val="95000"/>
              </a:lnSpc>
              <a:spcBef>
                <a:spcPts val="0"/>
              </a:spcBef>
              <a:spcAft>
                <a:spcPts val="0"/>
              </a:spcAft>
              <a:buNone/>
            </a:pPr>
            <a:r>
              <a:rPr lang="en-US" sz="1900">
                <a:solidFill>
                  <a:schemeClr val="lt1"/>
                </a:solidFill>
                <a:latin typeface="Poppins Medium"/>
                <a:ea typeface="Poppins Medium"/>
                <a:cs typeface="Poppins Medium"/>
                <a:sym typeface="Poppins Medium"/>
              </a:rPr>
              <a:t>Mood</a:t>
            </a:r>
            <a:endParaRPr/>
          </a:p>
          <a:p>
            <a:pPr indent="0" lvl="0" marL="0" marR="0" rtl="0" algn="ctr">
              <a:lnSpc>
                <a:spcPct val="95000"/>
              </a:lnSpc>
              <a:spcBef>
                <a:spcPts val="0"/>
              </a:spcBef>
              <a:spcAft>
                <a:spcPts val="0"/>
              </a:spcAft>
              <a:buNone/>
            </a:pPr>
            <a:r>
              <a:rPr lang="en-US" sz="1900">
                <a:solidFill>
                  <a:schemeClr val="lt1"/>
                </a:solidFill>
                <a:latin typeface="Poppins Medium"/>
                <a:ea typeface="Poppins Medium"/>
                <a:cs typeface="Poppins Medium"/>
                <a:sym typeface="Poppins Medium"/>
              </a:rPr>
              <a:t>Contact</a:t>
            </a:r>
            <a:endParaRPr/>
          </a:p>
        </p:txBody>
      </p:sp>
      <p:sp>
        <p:nvSpPr>
          <p:cNvPr id="160" name="Google Shape;160;p24"/>
          <p:cNvSpPr txBox="1"/>
          <p:nvPr/>
        </p:nvSpPr>
        <p:spPr>
          <a:xfrm>
            <a:off x="8055108" y="4411135"/>
            <a:ext cx="960361" cy="669414"/>
          </a:xfrm>
          <a:prstGeom prst="rect">
            <a:avLst/>
          </a:prstGeom>
          <a:noFill/>
          <a:ln>
            <a:noFill/>
          </a:ln>
        </p:spPr>
        <p:txBody>
          <a:bodyPr anchorCtr="0" anchor="t" bIns="45700" lIns="91425" spcFirstLastPara="1" rIns="91425" wrap="square" tIns="45700">
            <a:spAutoFit/>
          </a:bodyPr>
          <a:lstStyle/>
          <a:p>
            <a:pPr indent="-171450" lvl="0" marL="171450" marR="0" rtl="0" algn="l">
              <a:lnSpc>
                <a:spcPct val="112500"/>
              </a:lnSpc>
              <a:spcBef>
                <a:spcPts val="0"/>
              </a:spcBef>
              <a:spcAft>
                <a:spcPts val="0"/>
              </a:spcAft>
              <a:buClr>
                <a:schemeClr val="lt1"/>
              </a:buClr>
              <a:buSzPts val="800"/>
              <a:buFont typeface="Arial"/>
              <a:buChar char="•"/>
            </a:pPr>
            <a:r>
              <a:rPr lang="en-US" sz="800">
                <a:solidFill>
                  <a:schemeClr val="lt1"/>
                </a:solidFill>
                <a:latin typeface="Arimo"/>
                <a:ea typeface="Arimo"/>
                <a:cs typeface="Arimo"/>
                <a:sym typeface="Arimo"/>
              </a:rPr>
              <a:t>Printing </a:t>
            </a:r>
            <a:endParaRPr/>
          </a:p>
          <a:p>
            <a:pPr indent="-171450" lvl="0" marL="171450" marR="0" rtl="0" algn="l">
              <a:lnSpc>
                <a:spcPct val="112500"/>
              </a:lnSpc>
              <a:spcBef>
                <a:spcPts val="0"/>
              </a:spcBef>
              <a:spcAft>
                <a:spcPts val="0"/>
              </a:spcAft>
              <a:buClr>
                <a:schemeClr val="lt1"/>
              </a:buClr>
              <a:buSzPts val="800"/>
              <a:buFont typeface="Arial"/>
              <a:buChar char="•"/>
            </a:pPr>
            <a:r>
              <a:rPr lang="en-US" sz="800">
                <a:solidFill>
                  <a:schemeClr val="lt1"/>
                </a:solidFill>
                <a:latin typeface="Arimo"/>
                <a:ea typeface="Arimo"/>
                <a:cs typeface="Arimo"/>
                <a:sym typeface="Arimo"/>
              </a:rPr>
              <a:t>And </a:t>
            </a:r>
            <a:endParaRPr/>
          </a:p>
          <a:p>
            <a:pPr indent="-171450" lvl="0" marL="171450" marR="0" rtl="0" algn="l">
              <a:lnSpc>
                <a:spcPct val="112500"/>
              </a:lnSpc>
              <a:spcBef>
                <a:spcPts val="0"/>
              </a:spcBef>
              <a:spcAft>
                <a:spcPts val="0"/>
              </a:spcAft>
              <a:buClr>
                <a:schemeClr val="lt1"/>
              </a:buClr>
              <a:buSzPts val="800"/>
              <a:buFont typeface="Arial"/>
              <a:buChar char="•"/>
            </a:pPr>
            <a:r>
              <a:rPr lang="en-US" sz="800">
                <a:solidFill>
                  <a:schemeClr val="lt1"/>
                </a:solidFill>
                <a:latin typeface="Arimo"/>
                <a:ea typeface="Arimo"/>
                <a:cs typeface="Arimo"/>
                <a:sym typeface="Arimo"/>
              </a:rPr>
              <a:t>Typesetting </a:t>
            </a:r>
            <a:endParaRPr/>
          </a:p>
          <a:p>
            <a:pPr indent="-171450" lvl="0" marL="171450" marR="0" rtl="0" algn="l">
              <a:lnSpc>
                <a:spcPct val="112500"/>
              </a:lnSpc>
              <a:spcBef>
                <a:spcPts val="0"/>
              </a:spcBef>
              <a:spcAft>
                <a:spcPts val="0"/>
              </a:spcAft>
              <a:buClr>
                <a:schemeClr val="lt1"/>
              </a:buClr>
              <a:buSzPts val="800"/>
              <a:buFont typeface="Arial"/>
              <a:buChar char="•"/>
            </a:pPr>
            <a:r>
              <a:rPr lang="en-US" sz="800">
                <a:solidFill>
                  <a:schemeClr val="lt1"/>
                </a:solidFill>
                <a:latin typeface="Arimo"/>
                <a:ea typeface="Arimo"/>
                <a:cs typeface="Arimo"/>
                <a:sym typeface="Arimo"/>
              </a:rPr>
              <a:t>Industry. </a:t>
            </a:r>
            <a:endParaRPr/>
          </a:p>
          <a:p>
            <a:pPr indent="-171450" lvl="0" marL="171450" marR="0" rtl="0" algn="l">
              <a:lnSpc>
                <a:spcPct val="112500"/>
              </a:lnSpc>
              <a:spcBef>
                <a:spcPts val="0"/>
              </a:spcBef>
              <a:spcAft>
                <a:spcPts val="0"/>
              </a:spcAft>
              <a:buClr>
                <a:schemeClr val="lt1"/>
              </a:buClr>
              <a:buSzPts val="800"/>
              <a:buFont typeface="Arial"/>
              <a:buChar char="•"/>
            </a:pPr>
            <a:r>
              <a:rPr lang="en-US" sz="800">
                <a:solidFill>
                  <a:schemeClr val="lt1"/>
                </a:solidFill>
                <a:latin typeface="Arimo"/>
                <a:ea typeface="Arimo"/>
                <a:cs typeface="Arimo"/>
                <a:sym typeface="Arimo"/>
              </a:rPr>
              <a:t>Ipsum</a:t>
            </a:r>
            <a:endParaRPr sz="800">
              <a:solidFill>
                <a:schemeClr val="lt1"/>
              </a:solidFill>
              <a:latin typeface="Arimo"/>
              <a:ea typeface="Arimo"/>
              <a:cs typeface="Arimo"/>
              <a:sym typeface="Arimo"/>
            </a:endParaRPr>
          </a:p>
        </p:txBody>
      </p:sp>
      <p:sp>
        <p:nvSpPr>
          <p:cNvPr id="161" name="Google Shape;161;p24"/>
          <p:cNvSpPr txBox="1"/>
          <p:nvPr/>
        </p:nvSpPr>
        <p:spPr>
          <a:xfrm>
            <a:off x="6002199" y="2013704"/>
            <a:ext cx="191565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Poppins Medium"/>
                <a:ea typeface="Poppins Medium"/>
                <a:cs typeface="Poppins Medium"/>
                <a:sym typeface="Poppins Medium"/>
              </a:rPr>
              <a:t>Tropic</a:t>
            </a:r>
            <a:endParaRPr/>
          </a:p>
        </p:txBody>
      </p:sp>
      <p:sp>
        <p:nvSpPr>
          <p:cNvPr id="162" name="Google Shape;162;p24"/>
          <p:cNvSpPr txBox="1"/>
          <p:nvPr/>
        </p:nvSpPr>
        <p:spPr>
          <a:xfrm>
            <a:off x="6002199" y="2268363"/>
            <a:ext cx="2379163"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rgbClr val="7F7F7F"/>
                </a:solidFill>
                <a:latin typeface="Arimo"/>
                <a:ea typeface="Arimo"/>
                <a:cs typeface="Arimo"/>
                <a:sym typeface="Arimo"/>
              </a:rPr>
              <a:t>[ Proposal Special Tropic ] </a:t>
            </a:r>
            <a:endParaRPr/>
          </a:p>
        </p:txBody>
      </p:sp>
      <p:sp>
        <p:nvSpPr>
          <p:cNvPr id="163" name="Google Shape;163;p24"/>
          <p:cNvSpPr txBox="1"/>
          <p:nvPr/>
        </p:nvSpPr>
        <p:spPr>
          <a:xfrm>
            <a:off x="6002199" y="2608144"/>
            <a:ext cx="3796428" cy="1246495"/>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lt1"/>
                </a:solidFill>
                <a:latin typeface="Arimo"/>
                <a:ea typeface="Arimo"/>
                <a:cs typeface="Arimo"/>
                <a:sym typeface="Arimo"/>
              </a:rPr>
              <a:t>No agency, program or initiative will use or create its own logo with the following exceptions: NY State Lottery, MTA, ILNY, Start Up NY. These legacy logos will still be required to co-brand their materials and follow all other branding guidelines.</a:t>
            </a:r>
            <a:endParaRPr/>
          </a:p>
          <a:p>
            <a:pPr indent="0" lvl="0" marL="0" marR="0" rtl="0" algn="l">
              <a:lnSpc>
                <a:spcPct val="112500"/>
              </a:lnSpc>
              <a:spcBef>
                <a:spcPts val="0"/>
              </a:spcBef>
              <a:spcAft>
                <a:spcPts val="0"/>
              </a:spcAft>
              <a:buNone/>
            </a:pPr>
            <a:r>
              <a:t/>
            </a:r>
            <a:endParaRPr sz="800">
              <a:solidFill>
                <a:schemeClr val="lt1"/>
              </a:solidFill>
              <a:latin typeface="Arimo"/>
              <a:ea typeface="Arimo"/>
              <a:cs typeface="Arimo"/>
              <a:sym typeface="Arimo"/>
            </a:endParaRPr>
          </a:p>
          <a:p>
            <a:pPr indent="0" lvl="0" marL="0" marR="0" rtl="0" algn="l">
              <a:lnSpc>
                <a:spcPct val="112500"/>
              </a:lnSpc>
              <a:spcBef>
                <a:spcPts val="0"/>
              </a:spcBef>
              <a:spcAft>
                <a:spcPts val="0"/>
              </a:spcAft>
              <a:buNone/>
            </a:pPr>
            <a:r>
              <a:rPr lang="en-US" sz="800">
                <a:solidFill>
                  <a:schemeClr val="lt1"/>
                </a:solidFill>
                <a:latin typeface="Arimo"/>
                <a:ea typeface="Arimo"/>
                <a:cs typeface="Arimo"/>
                <a:sym typeface="Arimo"/>
              </a:rPr>
              <a:t>These guidelines 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endParaRPr/>
          </a:p>
        </p:txBody>
      </p:sp>
      <p:sp>
        <p:nvSpPr>
          <p:cNvPr id="164" name="Google Shape;164;p24"/>
          <p:cNvSpPr txBox="1"/>
          <p:nvPr/>
        </p:nvSpPr>
        <p:spPr>
          <a:xfrm>
            <a:off x="6002199" y="3963588"/>
            <a:ext cx="981344" cy="29751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lt1"/>
                </a:solidFill>
                <a:latin typeface="Arimo"/>
                <a:ea typeface="Arimo"/>
                <a:cs typeface="Arimo"/>
                <a:sym typeface="Arimo"/>
              </a:rPr>
              <a:t>XPR VISUALLY</a:t>
            </a:r>
            <a:endParaRPr/>
          </a:p>
        </p:txBody>
      </p:sp>
      <p:grpSp>
        <p:nvGrpSpPr>
          <p:cNvPr id="165" name="Google Shape;165;p24"/>
          <p:cNvGrpSpPr/>
          <p:nvPr/>
        </p:nvGrpSpPr>
        <p:grpSpPr>
          <a:xfrm>
            <a:off x="6002199" y="217803"/>
            <a:ext cx="6000845" cy="710591"/>
            <a:chOff x="194386" y="217803"/>
            <a:chExt cx="6000845" cy="710591"/>
          </a:xfrm>
        </p:grpSpPr>
        <p:grpSp>
          <p:nvGrpSpPr>
            <p:cNvPr id="166" name="Google Shape;166;p24"/>
            <p:cNvGrpSpPr/>
            <p:nvPr/>
          </p:nvGrpSpPr>
          <p:grpSpPr>
            <a:xfrm>
              <a:off x="194386" y="217803"/>
              <a:ext cx="6000845" cy="215444"/>
              <a:chOff x="6002199" y="217803"/>
              <a:chExt cx="6000845" cy="215444"/>
            </a:xfrm>
          </p:grpSpPr>
          <p:sp>
            <p:nvSpPr>
              <p:cNvPr id="167" name="Google Shape;167;p24"/>
              <p:cNvSpPr txBox="1"/>
              <p:nvPr/>
            </p:nvSpPr>
            <p:spPr>
              <a:xfrm>
                <a:off x="10887386" y="217803"/>
                <a:ext cx="111565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lt1"/>
                    </a:solidFill>
                    <a:latin typeface="Arial"/>
                    <a:ea typeface="Arial"/>
                    <a:cs typeface="Arial"/>
                    <a:sym typeface="Arial"/>
                  </a:rPr>
                  <a:t>Template</a:t>
                </a:r>
                <a:endParaRPr/>
              </a:p>
            </p:txBody>
          </p:sp>
          <p:sp>
            <p:nvSpPr>
              <p:cNvPr id="168" name="Google Shape;168;p24"/>
              <p:cNvSpPr txBox="1"/>
              <p:nvPr/>
            </p:nvSpPr>
            <p:spPr>
              <a:xfrm>
                <a:off x="8444792" y="217803"/>
                <a:ext cx="1115658" cy="21544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
                    <a:solidFill>
                      <a:schemeClr val="lt1"/>
                    </a:solidFill>
                    <a:latin typeface="Arial"/>
                    <a:ea typeface="Arial"/>
                    <a:cs typeface="Arial"/>
                    <a:sym typeface="Arial"/>
                  </a:rPr>
                  <a:t>Brand Proposal</a:t>
                </a:r>
                <a:endParaRPr/>
              </a:p>
            </p:txBody>
          </p:sp>
          <p:sp>
            <p:nvSpPr>
              <p:cNvPr id="169" name="Google Shape;169;p24"/>
              <p:cNvSpPr txBox="1"/>
              <p:nvPr/>
            </p:nvSpPr>
            <p:spPr>
              <a:xfrm>
                <a:off x="6002199" y="217803"/>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Arial"/>
                    <a:ea typeface="Arial"/>
                    <a:cs typeface="Arial"/>
                    <a:sym typeface="Arial"/>
                  </a:rPr>
                  <a:t>State</a:t>
                </a:r>
                <a:endParaRPr/>
              </a:p>
            </p:txBody>
          </p:sp>
        </p:grpSp>
        <p:sp>
          <p:nvSpPr>
            <p:cNvPr id="170" name="Google Shape;170;p24"/>
            <p:cNvSpPr txBox="1"/>
            <p:nvPr/>
          </p:nvSpPr>
          <p:spPr>
            <a:xfrm>
              <a:off x="194386" y="489812"/>
              <a:ext cx="2166774" cy="43858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900">
                  <a:solidFill>
                    <a:schemeClr val="lt1"/>
                  </a:solidFill>
                  <a:latin typeface="Arial"/>
                  <a:ea typeface="Arial"/>
                  <a:cs typeface="Arial"/>
                  <a:sym typeface="Arial"/>
                </a:rPr>
                <a:t>Like design to be visually </a:t>
              </a:r>
              <a:endParaRPr/>
            </a:p>
            <a:p>
              <a:pPr indent="0" lvl="0" marL="0" marR="0" rtl="0" algn="l">
                <a:lnSpc>
                  <a:spcPct val="100000"/>
                </a:lnSpc>
                <a:spcBef>
                  <a:spcPts val="0"/>
                </a:spcBef>
                <a:spcAft>
                  <a:spcPts val="0"/>
                </a:spcAft>
                <a:buNone/>
              </a:pPr>
              <a:r>
                <a:rPr lang="en-US" sz="900">
                  <a:solidFill>
                    <a:schemeClr val="lt1"/>
                  </a:solidFill>
                  <a:latin typeface="Arial"/>
                  <a:ea typeface="Arial"/>
                  <a:cs typeface="Arial"/>
                  <a:sym typeface="Arial"/>
                </a:rPr>
                <a:t>Powerful, intellectually elegant</a:t>
              </a:r>
              <a:endParaRPr/>
            </a:p>
            <a:p>
              <a:pPr indent="0" lvl="0" marL="0" marR="0" rtl="0" algn="l">
                <a:lnSpc>
                  <a:spcPct val="100000"/>
                </a:lnSpc>
                <a:spcBef>
                  <a:spcPts val="0"/>
                </a:spcBef>
                <a:spcAft>
                  <a:spcPts val="0"/>
                </a:spcAft>
                <a:buNone/>
              </a:pPr>
              <a:r>
                <a:rPr lang="en-US" sz="900">
                  <a:solidFill>
                    <a:schemeClr val="lt1"/>
                  </a:solidFill>
                  <a:latin typeface="Arial"/>
                  <a:ea typeface="Arial"/>
                  <a:cs typeface="Arial"/>
                  <a:sym typeface="Arial"/>
                </a:rPr>
                <a:t>All timeless.</a:t>
              </a:r>
              <a:endParaRPr/>
            </a:p>
          </p:txBody>
        </p:sp>
      </p:grpSp>
      <p:cxnSp>
        <p:nvCxnSpPr>
          <p:cNvPr id="171" name="Google Shape;171;p24"/>
          <p:cNvCxnSpPr/>
          <p:nvPr/>
        </p:nvCxnSpPr>
        <p:spPr>
          <a:xfrm>
            <a:off x="6096000" y="433247"/>
            <a:ext cx="5811529" cy="0"/>
          </a:xfrm>
          <a:prstGeom prst="straightConnector1">
            <a:avLst/>
          </a:prstGeom>
          <a:noFill/>
          <a:ln cap="flat" cmpd="sng" w="9525">
            <a:solidFill>
              <a:schemeClr val="lt1">
                <a:alpha val="14901"/>
              </a:schemeClr>
            </a:solidFill>
            <a:prstDash val="solid"/>
            <a:miter lim="800000"/>
            <a:headEnd len="sm" w="sm" type="none"/>
            <a:tailEnd len="sm" w="sm" type="none"/>
          </a:ln>
        </p:spPr>
      </p:cxnSp>
      <p:cxnSp>
        <p:nvCxnSpPr>
          <p:cNvPr id="172" name="Google Shape;172;p24"/>
          <p:cNvCxnSpPr/>
          <p:nvPr/>
        </p:nvCxnSpPr>
        <p:spPr>
          <a:xfrm>
            <a:off x="284471" y="433247"/>
            <a:ext cx="5059054" cy="0"/>
          </a:xfrm>
          <a:prstGeom prst="straightConnector1">
            <a:avLst/>
          </a:prstGeom>
          <a:noFill/>
          <a:ln cap="flat" cmpd="sng" w="9525">
            <a:solidFill>
              <a:schemeClr val="lt1">
                <a:alpha val="14901"/>
              </a:schemeClr>
            </a:solidFill>
            <a:prstDash val="solid"/>
            <a:miter lim="800000"/>
            <a:headEnd len="sm" w="sm" type="none"/>
            <a:tailEnd len="sm" w="sm" type="none"/>
          </a:ln>
        </p:spPr>
      </p:cxnSp>
      <p:grpSp>
        <p:nvGrpSpPr>
          <p:cNvPr id="173" name="Google Shape;173;p24"/>
          <p:cNvGrpSpPr/>
          <p:nvPr/>
        </p:nvGrpSpPr>
        <p:grpSpPr>
          <a:xfrm>
            <a:off x="194386" y="217803"/>
            <a:ext cx="5246807" cy="215444"/>
            <a:chOff x="194386" y="217803"/>
            <a:chExt cx="5246807" cy="215444"/>
          </a:xfrm>
        </p:grpSpPr>
        <p:sp>
          <p:nvSpPr>
            <p:cNvPr id="174" name="Google Shape;174;p24"/>
            <p:cNvSpPr txBox="1"/>
            <p:nvPr/>
          </p:nvSpPr>
          <p:spPr>
            <a:xfrm>
              <a:off x="194386" y="217803"/>
              <a:ext cx="22744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Arial"/>
                  <a:ea typeface="Arial"/>
                  <a:cs typeface="Arial"/>
                  <a:sym typeface="Arial"/>
                </a:rPr>
                <a:t>XPR for New York</a:t>
              </a:r>
              <a:endParaRPr/>
            </a:p>
          </p:txBody>
        </p:sp>
        <p:sp>
          <p:nvSpPr>
            <p:cNvPr id="175" name="Google Shape;175;p24"/>
            <p:cNvSpPr txBox="1"/>
            <p:nvPr/>
          </p:nvSpPr>
          <p:spPr>
            <a:xfrm>
              <a:off x="4166605" y="217803"/>
              <a:ext cx="127458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lt1"/>
                  </a:solidFill>
                  <a:latin typeface="Arial"/>
                  <a:ea typeface="Arial"/>
                  <a:cs typeface="Arial"/>
                  <a:sym typeface="Arial"/>
                </a:rPr>
                <a:t>[ Agencies ]</a:t>
              </a:r>
              <a:endParaRPr/>
            </a:p>
          </p:txBody>
        </p:sp>
      </p:grpSp>
      <p:cxnSp>
        <p:nvCxnSpPr>
          <p:cNvPr id="176" name="Google Shape;176;p24"/>
          <p:cNvCxnSpPr/>
          <p:nvPr/>
        </p:nvCxnSpPr>
        <p:spPr>
          <a:xfrm>
            <a:off x="284471" y="1758805"/>
            <a:ext cx="5059054" cy="0"/>
          </a:xfrm>
          <a:prstGeom prst="straightConnector1">
            <a:avLst/>
          </a:prstGeom>
          <a:noFill/>
          <a:ln cap="flat" cmpd="sng" w="9525">
            <a:solidFill>
              <a:schemeClr val="lt1">
                <a:alpha val="14901"/>
              </a:schemeClr>
            </a:solidFill>
            <a:prstDash val="solid"/>
            <a:miter lim="800000"/>
            <a:headEnd len="sm" w="sm" type="none"/>
            <a:tailEnd len="sm" w="sm" type="none"/>
          </a:ln>
        </p:spPr>
      </p:cxnSp>
      <p:cxnSp>
        <p:nvCxnSpPr>
          <p:cNvPr id="177" name="Google Shape;177;p24"/>
          <p:cNvCxnSpPr/>
          <p:nvPr/>
        </p:nvCxnSpPr>
        <p:spPr>
          <a:xfrm>
            <a:off x="6096000" y="1758805"/>
            <a:ext cx="5811529" cy="0"/>
          </a:xfrm>
          <a:prstGeom prst="straightConnector1">
            <a:avLst/>
          </a:prstGeom>
          <a:noFill/>
          <a:ln cap="flat" cmpd="sng" w="9525">
            <a:solidFill>
              <a:schemeClr val="lt1">
                <a:alpha val="14901"/>
              </a:schemeClr>
            </a:solidFill>
            <a:prstDash val="solid"/>
            <a:miter lim="800000"/>
            <a:headEnd len="sm" w="sm" type="none"/>
            <a:tailEnd len="sm" w="sm" type="none"/>
          </a:ln>
        </p:spPr>
      </p:cxnSp>
      <p:sp>
        <p:nvSpPr>
          <p:cNvPr id="178" name="Google Shape;178;p24"/>
          <p:cNvSpPr txBox="1"/>
          <p:nvPr/>
        </p:nvSpPr>
        <p:spPr>
          <a:xfrm>
            <a:off x="7011833" y="6437446"/>
            <a:ext cx="1115658"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chemeClr val="lt1"/>
                </a:solidFill>
                <a:latin typeface="Poppins Medium"/>
                <a:ea typeface="Poppins Medium"/>
                <a:cs typeface="Poppins Medium"/>
                <a:sym typeface="Poppins Medium"/>
              </a:rPr>
              <a:t>STUDIO</a:t>
            </a:r>
            <a:endParaRPr/>
          </a:p>
        </p:txBody>
      </p:sp>
      <p:sp>
        <p:nvSpPr>
          <p:cNvPr id="179" name="Google Shape;179;p24"/>
          <p:cNvSpPr txBox="1"/>
          <p:nvPr/>
        </p:nvSpPr>
        <p:spPr>
          <a:xfrm>
            <a:off x="6002199" y="6437446"/>
            <a:ext cx="1115658"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chemeClr val="lt1"/>
                </a:solidFill>
                <a:latin typeface="Poppins Medium"/>
                <a:ea typeface="Poppins Medium"/>
                <a:cs typeface="Poppins Medium"/>
                <a:sym typeface="Poppins Medium"/>
              </a:rPr>
              <a:t>XPR</a:t>
            </a:r>
            <a:endParaRPr/>
          </a:p>
        </p:txBody>
      </p:sp>
      <p:sp>
        <p:nvSpPr>
          <p:cNvPr id="180" name="Google Shape;180;p24"/>
          <p:cNvSpPr txBox="1"/>
          <p:nvPr/>
        </p:nvSpPr>
        <p:spPr>
          <a:xfrm>
            <a:off x="8055108" y="6437446"/>
            <a:ext cx="1115658"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chemeClr val="lt1"/>
                </a:solidFill>
                <a:latin typeface="Poppins Medium"/>
                <a:ea typeface="Poppins Medium"/>
                <a:cs typeface="Poppins Medium"/>
                <a:sym typeface="Poppins Medium"/>
              </a:rPr>
              <a:t>@2025</a:t>
            </a:r>
            <a:endParaRPr/>
          </a:p>
        </p:txBody>
      </p:sp>
      <p:cxnSp>
        <p:nvCxnSpPr>
          <p:cNvPr id="181" name="Google Shape;181;p24"/>
          <p:cNvCxnSpPr/>
          <p:nvPr/>
        </p:nvCxnSpPr>
        <p:spPr>
          <a:xfrm>
            <a:off x="6096000" y="6424754"/>
            <a:ext cx="5811529" cy="0"/>
          </a:xfrm>
          <a:prstGeom prst="straightConnector1">
            <a:avLst/>
          </a:prstGeom>
          <a:noFill/>
          <a:ln cap="flat" cmpd="sng" w="9525">
            <a:solidFill>
              <a:schemeClr val="lt1">
                <a:alpha val="14901"/>
              </a:schemeClr>
            </a:solidFill>
            <a:prstDash val="solid"/>
            <a:miter lim="800000"/>
            <a:headEnd len="sm" w="sm" type="none"/>
            <a:tailEnd len="sm" w="sm" type="none"/>
          </a:ln>
        </p:spPr>
      </p:cxnSp>
      <p:cxnSp>
        <p:nvCxnSpPr>
          <p:cNvPr id="182" name="Google Shape;182;p24"/>
          <p:cNvCxnSpPr/>
          <p:nvPr/>
        </p:nvCxnSpPr>
        <p:spPr>
          <a:xfrm>
            <a:off x="284471" y="6424754"/>
            <a:ext cx="5059054" cy="0"/>
          </a:xfrm>
          <a:prstGeom prst="straightConnector1">
            <a:avLst/>
          </a:prstGeom>
          <a:noFill/>
          <a:ln cap="flat" cmpd="sng" w="9525">
            <a:solidFill>
              <a:schemeClr val="lt1">
                <a:alpha val="14901"/>
              </a:schemeClr>
            </a:solidFill>
            <a:prstDash val="solid"/>
            <a:miter lim="800000"/>
            <a:headEnd len="sm" w="sm" type="none"/>
            <a:tailEnd len="sm" w="sm" type="none"/>
          </a:ln>
        </p:spPr>
      </p:cxnSp>
      <p:sp>
        <p:nvSpPr>
          <p:cNvPr id="183" name="Google Shape;183;p24"/>
          <p:cNvSpPr/>
          <p:nvPr>
            <p:ph idx="2" type="pic"/>
          </p:nvPr>
        </p:nvSpPr>
        <p:spPr>
          <a:xfrm>
            <a:off x="6095999" y="4470274"/>
            <a:ext cx="1670100" cy="1670100"/>
          </a:xfrm>
          <a:prstGeom prst="ellipse">
            <a:avLst/>
          </a:prstGeom>
          <a:noFill/>
          <a:ln>
            <a:noFill/>
          </a:ln>
        </p:spPr>
      </p:sp>
      <p:grpSp>
        <p:nvGrpSpPr>
          <p:cNvPr id="184" name="Google Shape;184;p24"/>
          <p:cNvGrpSpPr/>
          <p:nvPr/>
        </p:nvGrpSpPr>
        <p:grpSpPr>
          <a:xfrm>
            <a:off x="6052705" y="1382114"/>
            <a:ext cx="1373897" cy="243178"/>
            <a:chOff x="6052705" y="1382114"/>
            <a:chExt cx="1373897" cy="243178"/>
          </a:xfrm>
        </p:grpSpPr>
        <p:sp>
          <p:nvSpPr>
            <p:cNvPr id="185" name="Google Shape;185;p24"/>
            <p:cNvSpPr txBox="1"/>
            <p:nvPr/>
          </p:nvSpPr>
          <p:spPr>
            <a:xfrm>
              <a:off x="6706290" y="1382114"/>
              <a:ext cx="72031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2025</a:t>
              </a:r>
              <a:endParaRPr/>
            </a:p>
          </p:txBody>
        </p:sp>
        <p:sp>
          <p:nvSpPr>
            <p:cNvPr id="186" name="Google Shape;186;p24"/>
            <p:cNvSpPr/>
            <p:nvPr/>
          </p:nvSpPr>
          <p:spPr>
            <a:xfrm>
              <a:off x="6801639" y="1395742"/>
              <a:ext cx="527295" cy="206181"/>
            </a:xfrm>
            <a:prstGeom prst="roundRect">
              <a:avLst>
                <a:gd fmla="val 26316" name="adj"/>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7" name="Google Shape;187;p24"/>
            <p:cNvSpPr/>
            <p:nvPr/>
          </p:nvSpPr>
          <p:spPr>
            <a:xfrm>
              <a:off x="6566508" y="1393966"/>
              <a:ext cx="209732" cy="209732"/>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8" name="Google Shape;188;p24"/>
            <p:cNvSpPr/>
            <p:nvPr/>
          </p:nvSpPr>
          <p:spPr>
            <a:xfrm>
              <a:off x="6331378" y="1393966"/>
              <a:ext cx="209732" cy="209732"/>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9" name="Google Shape;189;p24"/>
            <p:cNvSpPr/>
            <p:nvPr/>
          </p:nvSpPr>
          <p:spPr>
            <a:xfrm>
              <a:off x="6096248" y="1393966"/>
              <a:ext cx="209732" cy="209732"/>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0" name="Google Shape;190;p24"/>
            <p:cNvSpPr txBox="1"/>
            <p:nvPr/>
          </p:nvSpPr>
          <p:spPr>
            <a:xfrm>
              <a:off x="6052705" y="1383649"/>
              <a:ext cx="303168"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B</a:t>
              </a:r>
              <a:endParaRPr/>
            </a:p>
          </p:txBody>
        </p:sp>
        <p:sp>
          <p:nvSpPr>
            <p:cNvPr id="191" name="Google Shape;191;p24"/>
            <p:cNvSpPr txBox="1"/>
            <p:nvPr/>
          </p:nvSpPr>
          <p:spPr>
            <a:xfrm>
              <a:off x="6254573"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G</a:t>
              </a:r>
              <a:endParaRPr/>
            </a:p>
          </p:txBody>
        </p:sp>
        <p:sp>
          <p:nvSpPr>
            <p:cNvPr id="192" name="Google Shape;192;p24"/>
            <p:cNvSpPr txBox="1"/>
            <p:nvPr/>
          </p:nvSpPr>
          <p:spPr>
            <a:xfrm>
              <a:off x="6489703"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T</a:t>
              </a:r>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25"/>
          <p:cNvSpPr/>
          <p:nvPr/>
        </p:nvSpPr>
        <p:spPr>
          <a:xfrm>
            <a:off x="0" y="0"/>
            <a:ext cx="12192000" cy="6858006"/>
          </a:xfrm>
          <a:prstGeom prst="rect">
            <a:avLst/>
          </a:prstGeom>
          <a:solidFill>
            <a:schemeClr val="accent4">
              <a:alpha val="5098"/>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8" name="Google Shape;198;p25"/>
          <p:cNvSpPr/>
          <p:nvPr/>
        </p:nvSpPr>
        <p:spPr>
          <a:xfrm>
            <a:off x="0" y="-3"/>
            <a:ext cx="12192000" cy="6858006"/>
          </a:xfrm>
          <a:prstGeom prst="rect">
            <a:avLst/>
          </a:prstGeom>
          <a:blipFill rotWithShape="1">
            <a:blip r:embed="rId3">
              <a:alphaModFix amt="5000"/>
            </a:blip>
            <a:tile algn="tl" flip="none" tx="0" sx="100000" ty="0" sy="10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9" name="Google Shape;199;p25"/>
          <p:cNvSpPr txBox="1"/>
          <p:nvPr/>
        </p:nvSpPr>
        <p:spPr>
          <a:xfrm>
            <a:off x="194386" y="1309930"/>
            <a:ext cx="3982991" cy="36373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Poppins Medium"/>
                <a:ea typeface="Poppins Medium"/>
                <a:cs typeface="Poppins Medium"/>
                <a:sym typeface="Poppins Medium"/>
              </a:rPr>
              <a:t>OVERVIEW</a:t>
            </a:r>
            <a:endParaRPr/>
          </a:p>
        </p:txBody>
      </p:sp>
      <p:sp>
        <p:nvSpPr>
          <p:cNvPr id="200" name="Google Shape;200;p25"/>
          <p:cNvSpPr txBox="1"/>
          <p:nvPr/>
        </p:nvSpPr>
        <p:spPr>
          <a:xfrm>
            <a:off x="194387" y="2026295"/>
            <a:ext cx="1915654" cy="25181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Poppins Medium"/>
                <a:ea typeface="Poppins Medium"/>
                <a:cs typeface="Poppins Medium"/>
                <a:sym typeface="Poppins Medium"/>
              </a:rPr>
              <a:t>Slides</a:t>
            </a:r>
            <a:endParaRPr/>
          </a:p>
        </p:txBody>
      </p:sp>
      <p:sp>
        <p:nvSpPr>
          <p:cNvPr id="201" name="Google Shape;201;p25"/>
          <p:cNvSpPr txBox="1"/>
          <p:nvPr/>
        </p:nvSpPr>
        <p:spPr>
          <a:xfrm>
            <a:off x="194386" y="2268363"/>
            <a:ext cx="2379163"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rgbClr val="7F7F7F"/>
                </a:solidFill>
                <a:latin typeface="Arimo"/>
                <a:ea typeface="Arimo"/>
                <a:cs typeface="Arimo"/>
                <a:sym typeface="Arimo"/>
              </a:rPr>
              <a:t>[ Special Slide for Proposal ] </a:t>
            </a:r>
            <a:endParaRPr/>
          </a:p>
        </p:txBody>
      </p:sp>
      <p:sp>
        <p:nvSpPr>
          <p:cNvPr id="202" name="Google Shape;202;p25"/>
          <p:cNvSpPr txBox="1"/>
          <p:nvPr/>
        </p:nvSpPr>
        <p:spPr>
          <a:xfrm>
            <a:off x="194386" y="2608144"/>
            <a:ext cx="1915655" cy="1246495"/>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These guidelines 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endParaRPr/>
          </a:p>
        </p:txBody>
      </p:sp>
      <p:sp>
        <p:nvSpPr>
          <p:cNvPr id="203" name="Google Shape;203;p25"/>
          <p:cNvSpPr txBox="1"/>
          <p:nvPr/>
        </p:nvSpPr>
        <p:spPr>
          <a:xfrm>
            <a:off x="194386" y="5409876"/>
            <a:ext cx="981344" cy="29751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Arimo"/>
                <a:ea typeface="Arimo"/>
                <a:cs typeface="Arimo"/>
                <a:sym typeface="Arimo"/>
              </a:rPr>
              <a:t>XPR VISUALLY</a:t>
            </a:r>
            <a:endParaRPr/>
          </a:p>
        </p:txBody>
      </p:sp>
      <p:cxnSp>
        <p:nvCxnSpPr>
          <p:cNvPr id="204" name="Google Shape;204;p25"/>
          <p:cNvCxnSpPr/>
          <p:nvPr/>
        </p:nvCxnSpPr>
        <p:spPr>
          <a:xfrm>
            <a:off x="284471" y="1758805"/>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grpSp>
        <p:nvGrpSpPr>
          <p:cNvPr id="205" name="Google Shape;205;p25"/>
          <p:cNvGrpSpPr/>
          <p:nvPr/>
        </p:nvGrpSpPr>
        <p:grpSpPr>
          <a:xfrm>
            <a:off x="5679738" y="2602827"/>
            <a:ext cx="4085190" cy="3562550"/>
            <a:chOff x="1990296" y="2602827"/>
            <a:chExt cx="4085190" cy="3562550"/>
          </a:xfrm>
        </p:grpSpPr>
        <p:sp>
          <p:nvSpPr>
            <p:cNvPr id="206" name="Google Shape;206;p25"/>
            <p:cNvSpPr txBox="1"/>
            <p:nvPr/>
          </p:nvSpPr>
          <p:spPr>
            <a:xfrm>
              <a:off x="2310924" y="2602827"/>
              <a:ext cx="3377495" cy="1592744"/>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NO AGENCY, PROGRAM OR INITIATIVE WILL USE OR CREATE ITS OWN LOGO WITH THE FOLLOWING EXCEPTIONS: NY STATE LOTTERY, MTA, ILNY, START UP NY. THESE LEGACY LOGOS WILL STILL BE REQUIRED TO CO-BRAND THEIR MATERIALS AND FOLLOW ALL OTHER BRANDING GUIDELINES.</a:t>
              </a:r>
              <a:endParaRPr/>
            </a:p>
            <a:p>
              <a:pPr indent="0" lvl="0" marL="0" marR="0" rtl="0" algn="l">
                <a:lnSpc>
                  <a:spcPct val="112500"/>
                </a:lnSpc>
                <a:spcBef>
                  <a:spcPts val="0"/>
                </a:spcBef>
                <a:spcAft>
                  <a:spcPts val="0"/>
                </a:spcAft>
                <a:buNone/>
              </a:pPr>
              <a:r>
                <a:t/>
              </a:r>
              <a:endParaRPr sz="800">
                <a:solidFill>
                  <a:schemeClr val="dk1"/>
                </a:solidFill>
                <a:latin typeface="Arimo"/>
                <a:ea typeface="Arimo"/>
                <a:cs typeface="Arimo"/>
                <a:sym typeface="Arimo"/>
              </a:endParaRPr>
            </a:p>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No agency, program or initiative will use or create its own logo with the following exceptions: NY State Lottery, MTA, ILNY, Start Up NY. These legacy logos will still be required to co-brand their materials and follow all other branding guidelines.</a:t>
              </a:r>
              <a:endParaRPr/>
            </a:p>
            <a:p>
              <a:pPr indent="0" lvl="0" marL="0" marR="0" rtl="0" algn="l">
                <a:lnSpc>
                  <a:spcPct val="112500"/>
                </a:lnSpc>
                <a:spcBef>
                  <a:spcPts val="0"/>
                </a:spcBef>
                <a:spcAft>
                  <a:spcPts val="0"/>
                </a:spcAft>
                <a:buNone/>
              </a:pPr>
              <a:r>
                <a:t/>
              </a:r>
              <a:endParaRPr sz="800">
                <a:solidFill>
                  <a:schemeClr val="dk1"/>
                </a:solidFill>
                <a:latin typeface="Arimo"/>
                <a:ea typeface="Arimo"/>
                <a:cs typeface="Arimo"/>
                <a:sym typeface="Arimo"/>
              </a:endParaRPr>
            </a:p>
          </p:txBody>
        </p:sp>
        <p:pic>
          <p:nvPicPr>
            <p:cNvPr id="207" name="Google Shape;207;p25"/>
            <p:cNvPicPr preferRelativeResize="0"/>
            <p:nvPr/>
          </p:nvPicPr>
          <p:blipFill rotWithShape="1">
            <a:blip r:embed="rId4">
              <a:alphaModFix/>
            </a:blip>
            <a:srcRect b="0" l="0" r="0" t="0"/>
            <a:stretch/>
          </p:blipFill>
          <p:spPr>
            <a:xfrm>
              <a:off x="1990296" y="4182348"/>
              <a:ext cx="4085190" cy="1983029"/>
            </a:xfrm>
            <a:prstGeom prst="rect">
              <a:avLst/>
            </a:prstGeom>
            <a:noFill/>
            <a:ln>
              <a:noFill/>
            </a:ln>
          </p:spPr>
        </p:pic>
        <p:sp>
          <p:nvSpPr>
            <p:cNvPr id="208" name="Google Shape;208;p25"/>
            <p:cNvSpPr txBox="1"/>
            <p:nvPr/>
          </p:nvSpPr>
          <p:spPr>
            <a:xfrm>
              <a:off x="2310924" y="4212022"/>
              <a:ext cx="981344" cy="50270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Arimo"/>
                  <a:ea typeface="Arimo"/>
                  <a:cs typeface="Arimo"/>
                  <a:sym typeface="Arimo"/>
                </a:rPr>
                <a:t>10% GROWTH</a:t>
              </a:r>
              <a:endParaRPr/>
            </a:p>
            <a:p>
              <a:pPr indent="0" lvl="0" marL="0" marR="0" rtl="0" algn="l">
                <a:lnSpc>
                  <a:spcPct val="100000"/>
                </a:lnSpc>
                <a:spcBef>
                  <a:spcPts val="0"/>
                </a:spcBef>
                <a:spcAft>
                  <a:spcPts val="0"/>
                </a:spcAft>
                <a:buNone/>
              </a:pPr>
              <a:r>
                <a:rPr lang="en-US" sz="800">
                  <a:solidFill>
                    <a:schemeClr val="dk1"/>
                  </a:solidFill>
                  <a:latin typeface="Arimo"/>
                  <a:ea typeface="Arimo"/>
                  <a:cs typeface="Arimo"/>
                  <a:sym typeface="Arimo"/>
                </a:rPr>
                <a:t>40%      ||</a:t>
              </a:r>
              <a:br>
                <a:rPr lang="en-US" sz="800">
                  <a:solidFill>
                    <a:schemeClr val="dk1"/>
                  </a:solidFill>
                  <a:latin typeface="Arimo"/>
                  <a:ea typeface="Arimo"/>
                  <a:cs typeface="Arimo"/>
                  <a:sym typeface="Arimo"/>
                </a:rPr>
              </a:br>
              <a:r>
                <a:rPr lang="en-US" sz="800">
                  <a:solidFill>
                    <a:schemeClr val="dk1"/>
                  </a:solidFill>
                  <a:latin typeface="Arimo"/>
                  <a:ea typeface="Arimo"/>
                  <a:cs typeface="Arimo"/>
                  <a:sym typeface="Arimo"/>
                </a:rPr>
                <a:t>60%      ||</a:t>
              </a:r>
              <a:br>
                <a:rPr lang="en-US" sz="800">
                  <a:solidFill>
                    <a:schemeClr val="dk1"/>
                  </a:solidFill>
                  <a:latin typeface="Arimo"/>
                  <a:ea typeface="Arimo"/>
                  <a:cs typeface="Arimo"/>
                  <a:sym typeface="Arimo"/>
                </a:rPr>
              </a:br>
              <a:r>
                <a:rPr lang="en-US" sz="800">
                  <a:solidFill>
                    <a:schemeClr val="dk1"/>
                  </a:solidFill>
                  <a:latin typeface="Arimo"/>
                  <a:ea typeface="Arimo"/>
                  <a:cs typeface="Arimo"/>
                  <a:sym typeface="Arimo"/>
                </a:rPr>
                <a:t>TOTAL VIEW</a:t>
              </a:r>
              <a:endParaRPr/>
            </a:p>
          </p:txBody>
        </p:sp>
      </p:grpSp>
      <p:cxnSp>
        <p:nvCxnSpPr>
          <p:cNvPr id="209" name="Google Shape;209;p25"/>
          <p:cNvCxnSpPr/>
          <p:nvPr/>
        </p:nvCxnSpPr>
        <p:spPr>
          <a:xfrm>
            <a:off x="6096000" y="1758805"/>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210" name="Google Shape;210;p25"/>
          <p:cNvSpPr txBox="1"/>
          <p:nvPr/>
        </p:nvSpPr>
        <p:spPr>
          <a:xfrm>
            <a:off x="7011833" y="6453321"/>
            <a:ext cx="1115658"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chemeClr val="dk1"/>
                </a:solidFill>
                <a:latin typeface="Poppins Medium"/>
                <a:ea typeface="Poppins Medium"/>
                <a:cs typeface="Poppins Medium"/>
                <a:sym typeface="Poppins Medium"/>
              </a:rPr>
              <a:t>STUDIO</a:t>
            </a:r>
            <a:endParaRPr/>
          </a:p>
        </p:txBody>
      </p:sp>
      <p:sp>
        <p:nvSpPr>
          <p:cNvPr id="211" name="Google Shape;211;p25"/>
          <p:cNvSpPr txBox="1"/>
          <p:nvPr/>
        </p:nvSpPr>
        <p:spPr>
          <a:xfrm>
            <a:off x="6002199" y="6453321"/>
            <a:ext cx="1115658"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chemeClr val="dk1"/>
                </a:solidFill>
                <a:latin typeface="Poppins Medium"/>
                <a:ea typeface="Poppins Medium"/>
                <a:cs typeface="Poppins Medium"/>
                <a:sym typeface="Poppins Medium"/>
              </a:rPr>
              <a:t>XPR</a:t>
            </a:r>
            <a:endParaRPr/>
          </a:p>
        </p:txBody>
      </p:sp>
      <p:sp>
        <p:nvSpPr>
          <p:cNvPr id="212" name="Google Shape;212;p25"/>
          <p:cNvSpPr txBox="1"/>
          <p:nvPr/>
        </p:nvSpPr>
        <p:spPr>
          <a:xfrm>
            <a:off x="8055108" y="6453321"/>
            <a:ext cx="1115658"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chemeClr val="dk1"/>
                </a:solidFill>
                <a:latin typeface="Poppins Medium"/>
                <a:ea typeface="Poppins Medium"/>
                <a:cs typeface="Poppins Medium"/>
                <a:sym typeface="Poppins Medium"/>
              </a:rPr>
              <a:t>@2025</a:t>
            </a:r>
            <a:endParaRPr/>
          </a:p>
        </p:txBody>
      </p:sp>
      <p:cxnSp>
        <p:nvCxnSpPr>
          <p:cNvPr id="213" name="Google Shape;213;p25"/>
          <p:cNvCxnSpPr/>
          <p:nvPr/>
        </p:nvCxnSpPr>
        <p:spPr>
          <a:xfrm>
            <a:off x="6096000" y="6424754"/>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214" name="Google Shape;214;p25"/>
          <p:cNvCxnSpPr/>
          <p:nvPr/>
        </p:nvCxnSpPr>
        <p:spPr>
          <a:xfrm>
            <a:off x="284471" y="6424754"/>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215" name="Google Shape;215;p25"/>
          <p:cNvSpPr/>
          <p:nvPr/>
        </p:nvSpPr>
        <p:spPr>
          <a:xfrm>
            <a:off x="3427871" y="2043132"/>
            <a:ext cx="1915654" cy="1915654"/>
          </a:xfrm>
          <a:prstGeom prst="ellipse">
            <a:avLst/>
          </a:prstGeom>
          <a:noFill/>
          <a:ln cap="flat" cmpd="sng" w="9525">
            <a:solidFill>
              <a:srgbClr val="090C0B">
                <a:alpha val="15294"/>
              </a:srgb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6" name="Google Shape;216;p25"/>
          <p:cNvSpPr/>
          <p:nvPr/>
        </p:nvSpPr>
        <p:spPr>
          <a:xfrm>
            <a:off x="3427871" y="4224610"/>
            <a:ext cx="1915654" cy="1915654"/>
          </a:xfrm>
          <a:prstGeom prst="ellipse">
            <a:avLst/>
          </a:prstGeom>
          <a:noFill/>
          <a:ln cap="flat" cmpd="sng" w="9525">
            <a:solidFill>
              <a:srgbClr val="090C0B">
                <a:alpha val="15294"/>
              </a:srgb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7" name="Google Shape;217;p25"/>
          <p:cNvSpPr/>
          <p:nvPr>
            <p:ph idx="2" type="pic"/>
          </p:nvPr>
        </p:nvSpPr>
        <p:spPr>
          <a:xfrm>
            <a:off x="3427871" y="3133941"/>
            <a:ext cx="1915800" cy="1915800"/>
          </a:xfrm>
          <a:prstGeom prst="ellipse">
            <a:avLst/>
          </a:prstGeom>
          <a:noFill/>
          <a:ln>
            <a:noFill/>
          </a:ln>
        </p:spPr>
      </p:sp>
      <p:sp>
        <p:nvSpPr>
          <p:cNvPr id="218" name="Google Shape;218;p25"/>
          <p:cNvSpPr txBox="1"/>
          <p:nvPr/>
        </p:nvSpPr>
        <p:spPr>
          <a:xfrm>
            <a:off x="10887386"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Template</a:t>
            </a:r>
            <a:endParaRPr/>
          </a:p>
        </p:txBody>
      </p:sp>
      <p:sp>
        <p:nvSpPr>
          <p:cNvPr id="219" name="Google Shape;219;p25"/>
          <p:cNvSpPr txBox="1"/>
          <p:nvPr/>
        </p:nvSpPr>
        <p:spPr>
          <a:xfrm>
            <a:off x="8444792"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
                <a:solidFill>
                  <a:schemeClr val="dk1"/>
                </a:solidFill>
                <a:latin typeface="Poppins Medium"/>
                <a:ea typeface="Poppins Medium"/>
                <a:cs typeface="Poppins Medium"/>
                <a:sym typeface="Poppins Medium"/>
              </a:rPr>
              <a:t>Brand Proposal</a:t>
            </a:r>
            <a:endParaRPr/>
          </a:p>
        </p:txBody>
      </p:sp>
      <p:sp>
        <p:nvSpPr>
          <p:cNvPr id="220" name="Google Shape;220;p25"/>
          <p:cNvSpPr txBox="1"/>
          <p:nvPr/>
        </p:nvSpPr>
        <p:spPr>
          <a:xfrm>
            <a:off x="6002199"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State</a:t>
            </a:r>
            <a:endParaRPr/>
          </a:p>
        </p:txBody>
      </p:sp>
      <p:cxnSp>
        <p:nvCxnSpPr>
          <p:cNvPr id="221" name="Google Shape;221;p25"/>
          <p:cNvCxnSpPr/>
          <p:nvPr/>
        </p:nvCxnSpPr>
        <p:spPr>
          <a:xfrm>
            <a:off x="6096000" y="433247"/>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222" name="Google Shape;222;p25"/>
          <p:cNvCxnSpPr/>
          <p:nvPr/>
        </p:nvCxnSpPr>
        <p:spPr>
          <a:xfrm>
            <a:off x="284471" y="433247"/>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223" name="Google Shape;223;p25"/>
          <p:cNvSpPr txBox="1"/>
          <p:nvPr/>
        </p:nvSpPr>
        <p:spPr>
          <a:xfrm>
            <a:off x="194386" y="236853"/>
            <a:ext cx="22744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XPR for New York</a:t>
            </a:r>
            <a:endParaRPr/>
          </a:p>
        </p:txBody>
      </p:sp>
      <p:sp>
        <p:nvSpPr>
          <p:cNvPr id="224" name="Google Shape;224;p25"/>
          <p:cNvSpPr txBox="1"/>
          <p:nvPr/>
        </p:nvSpPr>
        <p:spPr>
          <a:xfrm>
            <a:off x="4166605" y="236853"/>
            <a:ext cx="127458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 Agencies ]</a:t>
            </a:r>
            <a:endParaRPr/>
          </a:p>
        </p:txBody>
      </p:sp>
      <p:sp>
        <p:nvSpPr>
          <p:cNvPr id="225" name="Google Shape;225;p25"/>
          <p:cNvSpPr txBox="1"/>
          <p:nvPr/>
        </p:nvSpPr>
        <p:spPr>
          <a:xfrm>
            <a:off x="6002199" y="511975"/>
            <a:ext cx="2166774" cy="444352"/>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Like design to be visually </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Powerful, intellectually elegant</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All timeless.</a:t>
            </a:r>
            <a:endParaRPr/>
          </a:p>
        </p:txBody>
      </p:sp>
      <p:grpSp>
        <p:nvGrpSpPr>
          <p:cNvPr id="226" name="Google Shape;226;p25"/>
          <p:cNvGrpSpPr/>
          <p:nvPr/>
        </p:nvGrpSpPr>
        <p:grpSpPr>
          <a:xfrm>
            <a:off x="6052705" y="1382114"/>
            <a:ext cx="1373897" cy="243178"/>
            <a:chOff x="4067296" y="1382114"/>
            <a:chExt cx="1373897" cy="243178"/>
          </a:xfrm>
        </p:grpSpPr>
        <p:sp>
          <p:nvSpPr>
            <p:cNvPr id="227" name="Google Shape;227;p25"/>
            <p:cNvSpPr txBox="1"/>
            <p:nvPr/>
          </p:nvSpPr>
          <p:spPr>
            <a:xfrm>
              <a:off x="4720881" y="1382114"/>
              <a:ext cx="72031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2025</a:t>
              </a:r>
              <a:endParaRPr/>
            </a:p>
          </p:txBody>
        </p:sp>
        <p:sp>
          <p:nvSpPr>
            <p:cNvPr id="228" name="Google Shape;228;p25"/>
            <p:cNvSpPr/>
            <p:nvPr/>
          </p:nvSpPr>
          <p:spPr>
            <a:xfrm>
              <a:off x="4816230" y="1395742"/>
              <a:ext cx="527295" cy="206181"/>
            </a:xfrm>
            <a:prstGeom prst="roundRect">
              <a:avLst>
                <a:gd fmla="val 26316" name="adj"/>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9" name="Google Shape;229;p25"/>
            <p:cNvSpPr/>
            <p:nvPr/>
          </p:nvSpPr>
          <p:spPr>
            <a:xfrm>
              <a:off x="458109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0" name="Google Shape;230;p25"/>
            <p:cNvSpPr/>
            <p:nvPr/>
          </p:nvSpPr>
          <p:spPr>
            <a:xfrm>
              <a:off x="434596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1" name="Google Shape;231;p25"/>
            <p:cNvSpPr/>
            <p:nvPr/>
          </p:nvSpPr>
          <p:spPr>
            <a:xfrm>
              <a:off x="411083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2" name="Google Shape;232;p25"/>
            <p:cNvSpPr txBox="1"/>
            <p:nvPr/>
          </p:nvSpPr>
          <p:spPr>
            <a:xfrm>
              <a:off x="4067296" y="1383649"/>
              <a:ext cx="303168"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B</a:t>
              </a:r>
              <a:endParaRPr/>
            </a:p>
          </p:txBody>
        </p:sp>
        <p:sp>
          <p:nvSpPr>
            <p:cNvPr id="233" name="Google Shape;233;p25"/>
            <p:cNvSpPr txBox="1"/>
            <p:nvPr/>
          </p:nvSpPr>
          <p:spPr>
            <a:xfrm>
              <a:off x="4269164"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G</a:t>
              </a:r>
              <a:endParaRPr/>
            </a:p>
          </p:txBody>
        </p:sp>
        <p:sp>
          <p:nvSpPr>
            <p:cNvPr id="234" name="Google Shape;234;p25"/>
            <p:cNvSpPr txBox="1"/>
            <p:nvPr/>
          </p:nvSpPr>
          <p:spPr>
            <a:xfrm>
              <a:off x="4504294"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T</a:t>
              </a:r>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26"/>
          <p:cNvSpPr/>
          <p:nvPr/>
        </p:nvSpPr>
        <p:spPr>
          <a:xfrm>
            <a:off x="0" y="0"/>
            <a:ext cx="12192000" cy="6858006"/>
          </a:xfrm>
          <a:prstGeom prst="rect">
            <a:avLst/>
          </a:prstGeom>
          <a:solidFill>
            <a:schemeClr val="accent5">
              <a:alpha val="8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0" name="Google Shape;240;p26"/>
          <p:cNvSpPr/>
          <p:nvPr/>
        </p:nvSpPr>
        <p:spPr>
          <a:xfrm>
            <a:off x="0" y="-3"/>
            <a:ext cx="12192000" cy="6858006"/>
          </a:xfrm>
          <a:prstGeom prst="rect">
            <a:avLst/>
          </a:prstGeom>
          <a:blipFill rotWithShape="1">
            <a:blip r:embed="rId3">
              <a:alphaModFix amt="3000"/>
            </a:blip>
            <a:tile algn="tl" flip="none" tx="0" sx="100000" ty="0" sy="10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1" name="Google Shape;241;p26"/>
          <p:cNvSpPr txBox="1"/>
          <p:nvPr/>
        </p:nvSpPr>
        <p:spPr>
          <a:xfrm>
            <a:off x="6002199" y="2032176"/>
            <a:ext cx="191565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Poppins Medium"/>
                <a:ea typeface="Poppins Medium"/>
                <a:cs typeface="Poppins Medium"/>
                <a:sym typeface="Poppins Medium"/>
              </a:rPr>
              <a:t>Slides</a:t>
            </a:r>
            <a:endParaRPr/>
          </a:p>
        </p:txBody>
      </p:sp>
      <p:sp>
        <p:nvSpPr>
          <p:cNvPr id="242" name="Google Shape;242;p26"/>
          <p:cNvSpPr txBox="1"/>
          <p:nvPr/>
        </p:nvSpPr>
        <p:spPr>
          <a:xfrm>
            <a:off x="6002199" y="2268363"/>
            <a:ext cx="2379163"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rgbClr val="7F7F7F"/>
                </a:solidFill>
                <a:latin typeface="Arimo"/>
                <a:ea typeface="Arimo"/>
                <a:cs typeface="Arimo"/>
                <a:sym typeface="Arimo"/>
              </a:rPr>
              <a:t>[ Proposal Special Tropic ] </a:t>
            </a:r>
            <a:endParaRPr/>
          </a:p>
        </p:txBody>
      </p:sp>
      <p:sp>
        <p:nvSpPr>
          <p:cNvPr id="243" name="Google Shape;243;p26"/>
          <p:cNvSpPr txBox="1"/>
          <p:nvPr/>
        </p:nvSpPr>
        <p:spPr>
          <a:xfrm>
            <a:off x="6002199" y="2608144"/>
            <a:ext cx="3796428" cy="1246495"/>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lt1"/>
                </a:solidFill>
                <a:latin typeface="Arimo"/>
                <a:ea typeface="Arimo"/>
                <a:cs typeface="Arimo"/>
                <a:sym typeface="Arimo"/>
              </a:rPr>
              <a:t>No agency, program or initiative will use or create its own logo with the following exceptions: NY State Lottery, MTA, ILNY, Start Up NY. These legacy logos will still be required to co-brand their materials and follow all other branding guidelines.</a:t>
            </a:r>
            <a:endParaRPr/>
          </a:p>
          <a:p>
            <a:pPr indent="0" lvl="0" marL="0" marR="0" rtl="0" algn="l">
              <a:lnSpc>
                <a:spcPct val="112500"/>
              </a:lnSpc>
              <a:spcBef>
                <a:spcPts val="0"/>
              </a:spcBef>
              <a:spcAft>
                <a:spcPts val="0"/>
              </a:spcAft>
              <a:buNone/>
            </a:pPr>
            <a:r>
              <a:t/>
            </a:r>
            <a:endParaRPr sz="800">
              <a:solidFill>
                <a:schemeClr val="lt1"/>
              </a:solidFill>
              <a:latin typeface="Arimo"/>
              <a:ea typeface="Arimo"/>
              <a:cs typeface="Arimo"/>
              <a:sym typeface="Arimo"/>
            </a:endParaRPr>
          </a:p>
          <a:p>
            <a:pPr indent="0" lvl="0" marL="0" marR="0" rtl="0" algn="l">
              <a:lnSpc>
                <a:spcPct val="112500"/>
              </a:lnSpc>
              <a:spcBef>
                <a:spcPts val="0"/>
              </a:spcBef>
              <a:spcAft>
                <a:spcPts val="0"/>
              </a:spcAft>
              <a:buNone/>
            </a:pPr>
            <a:r>
              <a:rPr lang="en-US" sz="800">
                <a:solidFill>
                  <a:schemeClr val="lt1"/>
                </a:solidFill>
                <a:latin typeface="Arimo"/>
                <a:ea typeface="Arimo"/>
                <a:cs typeface="Arimo"/>
                <a:sym typeface="Arimo"/>
              </a:rPr>
              <a:t>These guidelines 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endParaRPr/>
          </a:p>
        </p:txBody>
      </p:sp>
      <p:sp>
        <p:nvSpPr>
          <p:cNvPr id="244" name="Google Shape;244;p26"/>
          <p:cNvSpPr txBox="1"/>
          <p:nvPr/>
        </p:nvSpPr>
        <p:spPr>
          <a:xfrm>
            <a:off x="6002199" y="3963588"/>
            <a:ext cx="981344" cy="29751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lt1"/>
                </a:solidFill>
                <a:latin typeface="Arimo"/>
                <a:ea typeface="Arimo"/>
                <a:cs typeface="Arimo"/>
                <a:sym typeface="Arimo"/>
              </a:rPr>
              <a:t>XPR VISUALLY</a:t>
            </a:r>
            <a:endParaRPr/>
          </a:p>
        </p:txBody>
      </p:sp>
      <p:cxnSp>
        <p:nvCxnSpPr>
          <p:cNvPr id="245" name="Google Shape;245;p26"/>
          <p:cNvCxnSpPr/>
          <p:nvPr/>
        </p:nvCxnSpPr>
        <p:spPr>
          <a:xfrm>
            <a:off x="284471" y="1758805"/>
            <a:ext cx="5059054" cy="0"/>
          </a:xfrm>
          <a:prstGeom prst="straightConnector1">
            <a:avLst/>
          </a:prstGeom>
          <a:noFill/>
          <a:ln cap="flat" cmpd="sng" w="9525">
            <a:solidFill>
              <a:schemeClr val="lt1">
                <a:alpha val="14901"/>
              </a:schemeClr>
            </a:solidFill>
            <a:prstDash val="solid"/>
            <a:miter lim="800000"/>
            <a:headEnd len="sm" w="sm" type="none"/>
            <a:tailEnd len="sm" w="sm" type="none"/>
          </a:ln>
        </p:spPr>
      </p:cxnSp>
      <p:cxnSp>
        <p:nvCxnSpPr>
          <p:cNvPr id="246" name="Google Shape;246;p26"/>
          <p:cNvCxnSpPr/>
          <p:nvPr/>
        </p:nvCxnSpPr>
        <p:spPr>
          <a:xfrm>
            <a:off x="6096000" y="1758805"/>
            <a:ext cx="5811529" cy="0"/>
          </a:xfrm>
          <a:prstGeom prst="straightConnector1">
            <a:avLst/>
          </a:prstGeom>
          <a:noFill/>
          <a:ln cap="flat" cmpd="sng" w="9525">
            <a:solidFill>
              <a:schemeClr val="lt1">
                <a:alpha val="14901"/>
              </a:schemeClr>
            </a:solidFill>
            <a:prstDash val="solid"/>
            <a:miter lim="800000"/>
            <a:headEnd len="sm" w="sm" type="none"/>
            <a:tailEnd len="sm" w="sm" type="none"/>
          </a:ln>
        </p:spPr>
      </p:cxnSp>
      <p:sp>
        <p:nvSpPr>
          <p:cNvPr id="247" name="Google Shape;247;p26"/>
          <p:cNvSpPr txBox="1"/>
          <p:nvPr/>
        </p:nvSpPr>
        <p:spPr>
          <a:xfrm>
            <a:off x="7011833" y="644321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Poppins Medium"/>
                <a:ea typeface="Poppins Medium"/>
                <a:cs typeface="Poppins Medium"/>
                <a:sym typeface="Poppins Medium"/>
              </a:rPr>
              <a:t>STUDIO</a:t>
            </a:r>
            <a:endParaRPr/>
          </a:p>
        </p:txBody>
      </p:sp>
      <p:sp>
        <p:nvSpPr>
          <p:cNvPr id="248" name="Google Shape;248;p26"/>
          <p:cNvSpPr txBox="1"/>
          <p:nvPr/>
        </p:nvSpPr>
        <p:spPr>
          <a:xfrm>
            <a:off x="6002199" y="644321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Poppins Medium"/>
                <a:ea typeface="Poppins Medium"/>
                <a:cs typeface="Poppins Medium"/>
                <a:sym typeface="Poppins Medium"/>
              </a:rPr>
              <a:t>XPR</a:t>
            </a:r>
            <a:endParaRPr/>
          </a:p>
        </p:txBody>
      </p:sp>
      <p:sp>
        <p:nvSpPr>
          <p:cNvPr id="249" name="Google Shape;249;p26"/>
          <p:cNvSpPr txBox="1"/>
          <p:nvPr/>
        </p:nvSpPr>
        <p:spPr>
          <a:xfrm>
            <a:off x="8055108" y="644321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Poppins Medium"/>
                <a:ea typeface="Poppins Medium"/>
                <a:cs typeface="Poppins Medium"/>
                <a:sym typeface="Poppins Medium"/>
              </a:rPr>
              <a:t>@2025</a:t>
            </a:r>
            <a:endParaRPr/>
          </a:p>
        </p:txBody>
      </p:sp>
      <p:cxnSp>
        <p:nvCxnSpPr>
          <p:cNvPr id="250" name="Google Shape;250;p26"/>
          <p:cNvCxnSpPr/>
          <p:nvPr/>
        </p:nvCxnSpPr>
        <p:spPr>
          <a:xfrm>
            <a:off x="6096000" y="6424754"/>
            <a:ext cx="5811529" cy="0"/>
          </a:xfrm>
          <a:prstGeom prst="straightConnector1">
            <a:avLst/>
          </a:prstGeom>
          <a:noFill/>
          <a:ln cap="flat" cmpd="sng" w="9525">
            <a:solidFill>
              <a:schemeClr val="lt1">
                <a:alpha val="14901"/>
              </a:schemeClr>
            </a:solidFill>
            <a:prstDash val="solid"/>
            <a:miter lim="800000"/>
            <a:headEnd len="sm" w="sm" type="none"/>
            <a:tailEnd len="sm" w="sm" type="none"/>
          </a:ln>
        </p:spPr>
      </p:cxnSp>
      <p:cxnSp>
        <p:nvCxnSpPr>
          <p:cNvPr id="251" name="Google Shape;251;p26"/>
          <p:cNvCxnSpPr/>
          <p:nvPr/>
        </p:nvCxnSpPr>
        <p:spPr>
          <a:xfrm>
            <a:off x="284471" y="6424754"/>
            <a:ext cx="5059054" cy="0"/>
          </a:xfrm>
          <a:prstGeom prst="straightConnector1">
            <a:avLst/>
          </a:prstGeom>
          <a:noFill/>
          <a:ln cap="flat" cmpd="sng" w="9525">
            <a:solidFill>
              <a:schemeClr val="lt1">
                <a:alpha val="14901"/>
              </a:schemeClr>
            </a:solidFill>
            <a:prstDash val="solid"/>
            <a:miter lim="800000"/>
            <a:headEnd len="sm" w="sm" type="none"/>
            <a:tailEnd len="sm" w="sm" type="none"/>
          </a:ln>
        </p:spPr>
      </p:cxnSp>
      <p:sp>
        <p:nvSpPr>
          <p:cNvPr id="252" name="Google Shape;252;p26"/>
          <p:cNvSpPr txBox="1"/>
          <p:nvPr/>
        </p:nvSpPr>
        <p:spPr>
          <a:xfrm>
            <a:off x="6002199" y="1310215"/>
            <a:ext cx="398299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lt1"/>
                </a:solidFill>
                <a:latin typeface="Poppins Medium"/>
                <a:ea typeface="Poppins Medium"/>
                <a:cs typeface="Poppins Medium"/>
                <a:sym typeface="Poppins Medium"/>
              </a:rPr>
              <a:t>WHO WE ARE</a:t>
            </a:r>
            <a:endParaRPr/>
          </a:p>
        </p:txBody>
      </p:sp>
      <p:sp>
        <p:nvSpPr>
          <p:cNvPr id="253" name="Google Shape;253;p26"/>
          <p:cNvSpPr/>
          <p:nvPr/>
        </p:nvSpPr>
        <p:spPr>
          <a:xfrm>
            <a:off x="7882722" y="4662836"/>
            <a:ext cx="1477423" cy="1477423"/>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4" name="Google Shape;254;p26"/>
          <p:cNvSpPr/>
          <p:nvPr/>
        </p:nvSpPr>
        <p:spPr>
          <a:xfrm>
            <a:off x="8643384" y="4662836"/>
            <a:ext cx="1477423" cy="1477423"/>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5" name="Google Shape;255;p26"/>
          <p:cNvSpPr/>
          <p:nvPr>
            <p:ph idx="2" type="pic"/>
          </p:nvPr>
        </p:nvSpPr>
        <p:spPr>
          <a:xfrm>
            <a:off x="284471" y="2043274"/>
            <a:ext cx="5059054" cy="4096991"/>
          </a:xfrm>
          <a:prstGeom prst="rect">
            <a:avLst/>
          </a:prstGeom>
          <a:noFill/>
          <a:ln>
            <a:noFill/>
          </a:ln>
        </p:spPr>
      </p:sp>
      <p:sp>
        <p:nvSpPr>
          <p:cNvPr id="256" name="Google Shape;256;p26"/>
          <p:cNvSpPr/>
          <p:nvPr>
            <p:ph idx="3" type="pic"/>
          </p:nvPr>
        </p:nvSpPr>
        <p:spPr>
          <a:xfrm>
            <a:off x="6096000" y="4662836"/>
            <a:ext cx="1510748" cy="1477429"/>
          </a:xfrm>
          <a:prstGeom prst="rect">
            <a:avLst/>
          </a:prstGeom>
          <a:noFill/>
          <a:ln>
            <a:noFill/>
          </a:ln>
        </p:spPr>
      </p:sp>
      <p:sp>
        <p:nvSpPr>
          <p:cNvPr id="257" name="Google Shape;257;p26"/>
          <p:cNvSpPr/>
          <p:nvPr>
            <p:ph idx="4" type="pic"/>
          </p:nvPr>
        </p:nvSpPr>
        <p:spPr>
          <a:xfrm>
            <a:off x="10396781" y="4662836"/>
            <a:ext cx="1510748" cy="1477429"/>
          </a:xfrm>
          <a:prstGeom prst="rect">
            <a:avLst/>
          </a:prstGeom>
          <a:noFill/>
          <a:ln>
            <a:noFill/>
          </a:ln>
        </p:spPr>
      </p:sp>
      <p:grpSp>
        <p:nvGrpSpPr>
          <p:cNvPr id="258" name="Google Shape;258;p26"/>
          <p:cNvGrpSpPr/>
          <p:nvPr/>
        </p:nvGrpSpPr>
        <p:grpSpPr>
          <a:xfrm>
            <a:off x="4061415" y="1382114"/>
            <a:ext cx="1373897" cy="243178"/>
            <a:chOff x="6052705" y="1382114"/>
            <a:chExt cx="1373897" cy="243178"/>
          </a:xfrm>
        </p:grpSpPr>
        <p:sp>
          <p:nvSpPr>
            <p:cNvPr id="259" name="Google Shape;259;p26"/>
            <p:cNvSpPr txBox="1"/>
            <p:nvPr/>
          </p:nvSpPr>
          <p:spPr>
            <a:xfrm>
              <a:off x="6706290" y="1382114"/>
              <a:ext cx="72031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2025</a:t>
              </a:r>
              <a:endParaRPr/>
            </a:p>
          </p:txBody>
        </p:sp>
        <p:sp>
          <p:nvSpPr>
            <p:cNvPr id="260" name="Google Shape;260;p26"/>
            <p:cNvSpPr/>
            <p:nvPr/>
          </p:nvSpPr>
          <p:spPr>
            <a:xfrm>
              <a:off x="6801639" y="1395742"/>
              <a:ext cx="527295" cy="206181"/>
            </a:xfrm>
            <a:prstGeom prst="roundRect">
              <a:avLst>
                <a:gd fmla="val 26316" name="adj"/>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1" name="Google Shape;261;p26"/>
            <p:cNvSpPr/>
            <p:nvPr/>
          </p:nvSpPr>
          <p:spPr>
            <a:xfrm>
              <a:off x="6566508" y="1393966"/>
              <a:ext cx="209732" cy="209732"/>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2" name="Google Shape;262;p26"/>
            <p:cNvSpPr/>
            <p:nvPr/>
          </p:nvSpPr>
          <p:spPr>
            <a:xfrm>
              <a:off x="6331378" y="1393966"/>
              <a:ext cx="209732" cy="209732"/>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3" name="Google Shape;263;p26"/>
            <p:cNvSpPr/>
            <p:nvPr/>
          </p:nvSpPr>
          <p:spPr>
            <a:xfrm>
              <a:off x="6096248" y="1393966"/>
              <a:ext cx="209732" cy="209732"/>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4" name="Google Shape;264;p26"/>
            <p:cNvSpPr txBox="1"/>
            <p:nvPr/>
          </p:nvSpPr>
          <p:spPr>
            <a:xfrm>
              <a:off x="6052705" y="1383649"/>
              <a:ext cx="303168"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B</a:t>
              </a:r>
              <a:endParaRPr/>
            </a:p>
          </p:txBody>
        </p:sp>
        <p:sp>
          <p:nvSpPr>
            <p:cNvPr id="265" name="Google Shape;265;p26"/>
            <p:cNvSpPr txBox="1"/>
            <p:nvPr/>
          </p:nvSpPr>
          <p:spPr>
            <a:xfrm>
              <a:off x="6254573"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G</a:t>
              </a:r>
              <a:endParaRPr/>
            </a:p>
          </p:txBody>
        </p:sp>
        <p:sp>
          <p:nvSpPr>
            <p:cNvPr id="266" name="Google Shape;266;p26"/>
            <p:cNvSpPr txBox="1"/>
            <p:nvPr/>
          </p:nvSpPr>
          <p:spPr>
            <a:xfrm>
              <a:off x="6489703"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T</a:t>
              </a:r>
              <a:endParaRPr/>
            </a:p>
          </p:txBody>
        </p:sp>
      </p:grpSp>
      <p:grpSp>
        <p:nvGrpSpPr>
          <p:cNvPr id="267" name="Google Shape;267;p26"/>
          <p:cNvGrpSpPr/>
          <p:nvPr/>
        </p:nvGrpSpPr>
        <p:grpSpPr>
          <a:xfrm>
            <a:off x="6002199" y="217803"/>
            <a:ext cx="6000845" cy="710591"/>
            <a:chOff x="194386" y="217803"/>
            <a:chExt cx="6000845" cy="710591"/>
          </a:xfrm>
        </p:grpSpPr>
        <p:grpSp>
          <p:nvGrpSpPr>
            <p:cNvPr id="268" name="Google Shape;268;p26"/>
            <p:cNvGrpSpPr/>
            <p:nvPr/>
          </p:nvGrpSpPr>
          <p:grpSpPr>
            <a:xfrm>
              <a:off x="194386" y="217803"/>
              <a:ext cx="6000845" cy="215444"/>
              <a:chOff x="6002199" y="217803"/>
              <a:chExt cx="6000845" cy="215444"/>
            </a:xfrm>
          </p:grpSpPr>
          <p:sp>
            <p:nvSpPr>
              <p:cNvPr id="269" name="Google Shape;269;p26"/>
              <p:cNvSpPr txBox="1"/>
              <p:nvPr/>
            </p:nvSpPr>
            <p:spPr>
              <a:xfrm>
                <a:off x="10887386" y="217803"/>
                <a:ext cx="111565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lt1"/>
                    </a:solidFill>
                    <a:latin typeface="Arial"/>
                    <a:ea typeface="Arial"/>
                    <a:cs typeface="Arial"/>
                    <a:sym typeface="Arial"/>
                  </a:rPr>
                  <a:t>Template</a:t>
                </a:r>
                <a:endParaRPr/>
              </a:p>
            </p:txBody>
          </p:sp>
          <p:sp>
            <p:nvSpPr>
              <p:cNvPr id="270" name="Google Shape;270;p26"/>
              <p:cNvSpPr txBox="1"/>
              <p:nvPr/>
            </p:nvSpPr>
            <p:spPr>
              <a:xfrm>
                <a:off x="8444792" y="217803"/>
                <a:ext cx="1115658" cy="21544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
                    <a:solidFill>
                      <a:schemeClr val="lt1"/>
                    </a:solidFill>
                    <a:latin typeface="Arial"/>
                    <a:ea typeface="Arial"/>
                    <a:cs typeface="Arial"/>
                    <a:sym typeface="Arial"/>
                  </a:rPr>
                  <a:t>Brand Proposal</a:t>
                </a:r>
                <a:endParaRPr/>
              </a:p>
            </p:txBody>
          </p:sp>
          <p:sp>
            <p:nvSpPr>
              <p:cNvPr id="271" name="Google Shape;271;p26"/>
              <p:cNvSpPr txBox="1"/>
              <p:nvPr/>
            </p:nvSpPr>
            <p:spPr>
              <a:xfrm>
                <a:off x="6002199" y="217803"/>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Arial"/>
                    <a:ea typeface="Arial"/>
                    <a:cs typeface="Arial"/>
                    <a:sym typeface="Arial"/>
                  </a:rPr>
                  <a:t>State</a:t>
                </a:r>
                <a:endParaRPr/>
              </a:p>
            </p:txBody>
          </p:sp>
        </p:grpSp>
        <p:sp>
          <p:nvSpPr>
            <p:cNvPr id="272" name="Google Shape;272;p26"/>
            <p:cNvSpPr txBox="1"/>
            <p:nvPr/>
          </p:nvSpPr>
          <p:spPr>
            <a:xfrm>
              <a:off x="194386" y="489812"/>
              <a:ext cx="2166774" cy="43858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900">
                  <a:solidFill>
                    <a:schemeClr val="lt1"/>
                  </a:solidFill>
                  <a:latin typeface="Arial"/>
                  <a:ea typeface="Arial"/>
                  <a:cs typeface="Arial"/>
                  <a:sym typeface="Arial"/>
                </a:rPr>
                <a:t>Like design to be visually </a:t>
              </a:r>
              <a:endParaRPr/>
            </a:p>
            <a:p>
              <a:pPr indent="0" lvl="0" marL="0" marR="0" rtl="0" algn="l">
                <a:lnSpc>
                  <a:spcPct val="100000"/>
                </a:lnSpc>
                <a:spcBef>
                  <a:spcPts val="0"/>
                </a:spcBef>
                <a:spcAft>
                  <a:spcPts val="0"/>
                </a:spcAft>
                <a:buNone/>
              </a:pPr>
              <a:r>
                <a:rPr lang="en-US" sz="900">
                  <a:solidFill>
                    <a:schemeClr val="lt1"/>
                  </a:solidFill>
                  <a:latin typeface="Arial"/>
                  <a:ea typeface="Arial"/>
                  <a:cs typeface="Arial"/>
                  <a:sym typeface="Arial"/>
                </a:rPr>
                <a:t>Powerful, intellectually elegant</a:t>
              </a:r>
              <a:endParaRPr/>
            </a:p>
            <a:p>
              <a:pPr indent="0" lvl="0" marL="0" marR="0" rtl="0" algn="l">
                <a:lnSpc>
                  <a:spcPct val="100000"/>
                </a:lnSpc>
                <a:spcBef>
                  <a:spcPts val="0"/>
                </a:spcBef>
                <a:spcAft>
                  <a:spcPts val="0"/>
                </a:spcAft>
                <a:buNone/>
              </a:pPr>
              <a:r>
                <a:rPr lang="en-US" sz="900">
                  <a:solidFill>
                    <a:schemeClr val="lt1"/>
                  </a:solidFill>
                  <a:latin typeface="Arial"/>
                  <a:ea typeface="Arial"/>
                  <a:cs typeface="Arial"/>
                  <a:sym typeface="Arial"/>
                </a:rPr>
                <a:t>All timeless.</a:t>
              </a:r>
              <a:endParaRPr/>
            </a:p>
          </p:txBody>
        </p:sp>
      </p:grpSp>
      <p:cxnSp>
        <p:nvCxnSpPr>
          <p:cNvPr id="273" name="Google Shape;273;p26"/>
          <p:cNvCxnSpPr/>
          <p:nvPr/>
        </p:nvCxnSpPr>
        <p:spPr>
          <a:xfrm>
            <a:off x="6096000" y="433247"/>
            <a:ext cx="5811529" cy="0"/>
          </a:xfrm>
          <a:prstGeom prst="straightConnector1">
            <a:avLst/>
          </a:prstGeom>
          <a:noFill/>
          <a:ln cap="flat" cmpd="sng" w="9525">
            <a:solidFill>
              <a:schemeClr val="lt1">
                <a:alpha val="14901"/>
              </a:schemeClr>
            </a:solidFill>
            <a:prstDash val="solid"/>
            <a:miter lim="800000"/>
            <a:headEnd len="sm" w="sm" type="none"/>
            <a:tailEnd len="sm" w="sm" type="none"/>
          </a:ln>
        </p:spPr>
      </p:cxnSp>
      <p:cxnSp>
        <p:nvCxnSpPr>
          <p:cNvPr id="274" name="Google Shape;274;p26"/>
          <p:cNvCxnSpPr/>
          <p:nvPr/>
        </p:nvCxnSpPr>
        <p:spPr>
          <a:xfrm>
            <a:off x="284471" y="433247"/>
            <a:ext cx="5059054" cy="0"/>
          </a:xfrm>
          <a:prstGeom prst="straightConnector1">
            <a:avLst/>
          </a:prstGeom>
          <a:noFill/>
          <a:ln cap="flat" cmpd="sng" w="9525">
            <a:solidFill>
              <a:schemeClr val="lt1">
                <a:alpha val="14901"/>
              </a:schemeClr>
            </a:solidFill>
            <a:prstDash val="solid"/>
            <a:miter lim="800000"/>
            <a:headEnd len="sm" w="sm" type="none"/>
            <a:tailEnd len="sm" w="sm" type="none"/>
          </a:ln>
        </p:spPr>
      </p:cxnSp>
      <p:grpSp>
        <p:nvGrpSpPr>
          <p:cNvPr id="275" name="Google Shape;275;p26"/>
          <p:cNvGrpSpPr/>
          <p:nvPr/>
        </p:nvGrpSpPr>
        <p:grpSpPr>
          <a:xfrm>
            <a:off x="194386" y="217803"/>
            <a:ext cx="5246807" cy="215444"/>
            <a:chOff x="194386" y="217803"/>
            <a:chExt cx="5246807" cy="215444"/>
          </a:xfrm>
        </p:grpSpPr>
        <p:sp>
          <p:nvSpPr>
            <p:cNvPr id="276" name="Google Shape;276;p26"/>
            <p:cNvSpPr txBox="1"/>
            <p:nvPr/>
          </p:nvSpPr>
          <p:spPr>
            <a:xfrm>
              <a:off x="194386" y="217803"/>
              <a:ext cx="22744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Arial"/>
                  <a:ea typeface="Arial"/>
                  <a:cs typeface="Arial"/>
                  <a:sym typeface="Arial"/>
                </a:rPr>
                <a:t>XPR for New York</a:t>
              </a:r>
              <a:endParaRPr/>
            </a:p>
          </p:txBody>
        </p:sp>
        <p:sp>
          <p:nvSpPr>
            <p:cNvPr id="277" name="Google Shape;277;p26"/>
            <p:cNvSpPr txBox="1"/>
            <p:nvPr/>
          </p:nvSpPr>
          <p:spPr>
            <a:xfrm>
              <a:off x="4166605" y="217803"/>
              <a:ext cx="127458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lt1"/>
                  </a:solidFill>
                  <a:latin typeface="Arial"/>
                  <a:ea typeface="Arial"/>
                  <a:cs typeface="Arial"/>
                  <a:sym typeface="Arial"/>
                </a:rPr>
                <a:t>[ Agencies ]</a:t>
              </a:r>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27"/>
          <p:cNvSpPr/>
          <p:nvPr/>
        </p:nvSpPr>
        <p:spPr>
          <a:xfrm>
            <a:off x="0" y="0"/>
            <a:ext cx="12192000" cy="6858006"/>
          </a:xfrm>
          <a:prstGeom prst="rect">
            <a:avLst/>
          </a:prstGeom>
          <a:solidFill>
            <a:schemeClr val="accent4">
              <a:alpha val="5098"/>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3" name="Google Shape;283;p27"/>
          <p:cNvSpPr/>
          <p:nvPr/>
        </p:nvSpPr>
        <p:spPr>
          <a:xfrm>
            <a:off x="0" y="-3"/>
            <a:ext cx="12192000" cy="6858006"/>
          </a:xfrm>
          <a:prstGeom prst="rect">
            <a:avLst/>
          </a:prstGeom>
          <a:blipFill rotWithShape="1">
            <a:blip r:embed="rId3">
              <a:alphaModFix amt="5000"/>
            </a:blip>
            <a:tile algn="tl" flip="none" tx="0" sx="100000" ty="0" sy="10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4" name="Google Shape;284;p27"/>
          <p:cNvSpPr txBox="1"/>
          <p:nvPr/>
        </p:nvSpPr>
        <p:spPr>
          <a:xfrm>
            <a:off x="194386" y="1317143"/>
            <a:ext cx="398299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Poppins Medium"/>
                <a:ea typeface="Poppins Medium"/>
                <a:cs typeface="Poppins Medium"/>
                <a:sym typeface="Poppins Medium"/>
              </a:rPr>
              <a:t>DELIVERABLES</a:t>
            </a:r>
            <a:endParaRPr/>
          </a:p>
        </p:txBody>
      </p:sp>
      <p:cxnSp>
        <p:nvCxnSpPr>
          <p:cNvPr id="285" name="Google Shape;285;p27"/>
          <p:cNvCxnSpPr/>
          <p:nvPr/>
        </p:nvCxnSpPr>
        <p:spPr>
          <a:xfrm>
            <a:off x="284471" y="1758805"/>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286" name="Google Shape;286;p27"/>
          <p:cNvCxnSpPr/>
          <p:nvPr/>
        </p:nvCxnSpPr>
        <p:spPr>
          <a:xfrm>
            <a:off x="6096000" y="1758805"/>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grpSp>
        <p:nvGrpSpPr>
          <p:cNvPr id="287" name="Google Shape;287;p27"/>
          <p:cNvGrpSpPr/>
          <p:nvPr/>
        </p:nvGrpSpPr>
        <p:grpSpPr>
          <a:xfrm>
            <a:off x="6002199" y="6450146"/>
            <a:ext cx="3168567" cy="215444"/>
            <a:chOff x="3346704" y="3321278"/>
            <a:chExt cx="3168567" cy="215444"/>
          </a:xfrm>
        </p:grpSpPr>
        <p:sp>
          <p:nvSpPr>
            <p:cNvPr id="288" name="Google Shape;288;p27"/>
            <p:cNvSpPr txBox="1"/>
            <p:nvPr/>
          </p:nvSpPr>
          <p:spPr>
            <a:xfrm>
              <a:off x="4356338"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STUDIO</a:t>
              </a:r>
              <a:endParaRPr/>
            </a:p>
          </p:txBody>
        </p:sp>
        <p:sp>
          <p:nvSpPr>
            <p:cNvPr id="289" name="Google Shape;289;p27"/>
            <p:cNvSpPr txBox="1"/>
            <p:nvPr/>
          </p:nvSpPr>
          <p:spPr>
            <a:xfrm>
              <a:off x="3346704"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XPR</a:t>
              </a:r>
              <a:endParaRPr/>
            </a:p>
          </p:txBody>
        </p:sp>
        <p:sp>
          <p:nvSpPr>
            <p:cNvPr id="290" name="Google Shape;290;p27"/>
            <p:cNvSpPr txBox="1"/>
            <p:nvPr/>
          </p:nvSpPr>
          <p:spPr>
            <a:xfrm>
              <a:off x="5399613"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@2025</a:t>
              </a:r>
              <a:endParaRPr/>
            </a:p>
          </p:txBody>
        </p:sp>
      </p:grpSp>
      <p:cxnSp>
        <p:nvCxnSpPr>
          <p:cNvPr id="291" name="Google Shape;291;p27"/>
          <p:cNvCxnSpPr/>
          <p:nvPr/>
        </p:nvCxnSpPr>
        <p:spPr>
          <a:xfrm>
            <a:off x="6096000" y="6424754"/>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292" name="Google Shape;292;p27"/>
          <p:cNvCxnSpPr/>
          <p:nvPr/>
        </p:nvCxnSpPr>
        <p:spPr>
          <a:xfrm>
            <a:off x="284471" y="6424754"/>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293" name="Google Shape;293;p27"/>
          <p:cNvSpPr txBox="1"/>
          <p:nvPr/>
        </p:nvSpPr>
        <p:spPr>
          <a:xfrm>
            <a:off x="6002199" y="2846085"/>
            <a:ext cx="1804833" cy="669414"/>
          </a:xfrm>
          <a:prstGeom prst="rect">
            <a:avLst/>
          </a:prstGeom>
          <a:noFill/>
          <a:ln>
            <a:noFill/>
          </a:ln>
        </p:spPr>
        <p:txBody>
          <a:bodyPr anchorCtr="0" anchor="t" bIns="45700" lIns="91425" spcFirstLastPara="1" rIns="91425" wrap="square" tIns="45700">
            <a:spAutoFit/>
          </a:bodyPr>
          <a:lstStyle/>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Printing and typesetting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industry. Lorem Ipsum has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been the industry’s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standard and It PageMaker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including</a:t>
            </a:r>
            <a:endParaRPr sz="800">
              <a:solidFill>
                <a:schemeClr val="dk1"/>
              </a:solidFill>
              <a:latin typeface="Arimo"/>
              <a:ea typeface="Arimo"/>
              <a:cs typeface="Arimo"/>
              <a:sym typeface="Arimo"/>
            </a:endParaRPr>
          </a:p>
        </p:txBody>
      </p:sp>
      <p:sp>
        <p:nvSpPr>
          <p:cNvPr id="294" name="Google Shape;294;p27"/>
          <p:cNvSpPr txBox="1"/>
          <p:nvPr/>
        </p:nvSpPr>
        <p:spPr>
          <a:xfrm>
            <a:off x="6002199" y="2038710"/>
            <a:ext cx="991633" cy="671338"/>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Poppins Medium"/>
                <a:ea typeface="Poppins Medium"/>
                <a:cs typeface="Poppins Medium"/>
                <a:sym typeface="Poppins Medium"/>
              </a:rPr>
              <a:t>A New York State Initiative or A Division of (Agency Name) </a:t>
            </a:r>
            <a:endParaRPr sz="800">
              <a:solidFill>
                <a:schemeClr val="dk1"/>
              </a:solidFill>
              <a:latin typeface="Poppins Medium"/>
              <a:ea typeface="Poppins Medium"/>
              <a:cs typeface="Poppins Medium"/>
              <a:sym typeface="Poppins Medium"/>
            </a:endParaRPr>
          </a:p>
        </p:txBody>
      </p:sp>
      <p:sp>
        <p:nvSpPr>
          <p:cNvPr id="295" name="Google Shape;295;p27"/>
          <p:cNvSpPr txBox="1"/>
          <p:nvPr/>
        </p:nvSpPr>
        <p:spPr>
          <a:xfrm>
            <a:off x="8205579" y="2846085"/>
            <a:ext cx="1804833" cy="438582"/>
          </a:xfrm>
          <a:prstGeom prst="rect">
            <a:avLst/>
          </a:prstGeom>
          <a:noFill/>
          <a:ln>
            <a:noFill/>
          </a:ln>
        </p:spPr>
        <p:txBody>
          <a:bodyPr anchorCtr="0" anchor="t" bIns="45700" lIns="91425" spcFirstLastPara="1" rIns="91425" wrap="square" tIns="45700">
            <a:spAutoFit/>
          </a:bodyPr>
          <a:lstStyle/>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Printing and typesetting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industry. Lorem Ipsum has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been the industry’s</a:t>
            </a:r>
            <a:endParaRPr sz="800">
              <a:solidFill>
                <a:schemeClr val="dk1"/>
              </a:solidFill>
              <a:latin typeface="Arimo"/>
              <a:ea typeface="Arimo"/>
              <a:cs typeface="Arimo"/>
              <a:sym typeface="Arimo"/>
            </a:endParaRPr>
          </a:p>
        </p:txBody>
      </p:sp>
      <p:sp>
        <p:nvSpPr>
          <p:cNvPr id="296" name="Google Shape;296;p27"/>
          <p:cNvSpPr txBox="1"/>
          <p:nvPr/>
        </p:nvSpPr>
        <p:spPr>
          <a:xfrm>
            <a:off x="8205579" y="2038710"/>
            <a:ext cx="991633" cy="671338"/>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Poppins Medium"/>
                <a:ea typeface="Poppins Medium"/>
                <a:cs typeface="Poppins Medium"/>
                <a:sym typeface="Poppins Medium"/>
              </a:rPr>
              <a:t>A New York State Initiative or A Division of (Agency Name) </a:t>
            </a:r>
            <a:endParaRPr sz="800">
              <a:solidFill>
                <a:schemeClr val="dk1"/>
              </a:solidFill>
              <a:latin typeface="Poppins Medium"/>
              <a:ea typeface="Poppins Medium"/>
              <a:cs typeface="Poppins Medium"/>
              <a:sym typeface="Poppins Medium"/>
            </a:endParaRPr>
          </a:p>
        </p:txBody>
      </p:sp>
      <p:sp>
        <p:nvSpPr>
          <p:cNvPr id="297" name="Google Shape;297;p27"/>
          <p:cNvSpPr txBox="1"/>
          <p:nvPr/>
        </p:nvSpPr>
        <p:spPr>
          <a:xfrm>
            <a:off x="6002199" y="3604441"/>
            <a:ext cx="1804833" cy="438582"/>
          </a:xfrm>
          <a:prstGeom prst="rect">
            <a:avLst/>
          </a:prstGeom>
          <a:noFill/>
          <a:ln>
            <a:noFill/>
          </a:ln>
        </p:spPr>
        <p:txBody>
          <a:bodyPr anchorCtr="0" anchor="t" bIns="45700" lIns="91425" spcFirstLastPara="1" rIns="91425" wrap="square" tIns="45700">
            <a:spAutoFit/>
          </a:bodyPr>
          <a:lstStyle/>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been the industry’s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standard and It PageMaker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including</a:t>
            </a:r>
            <a:endParaRPr sz="800">
              <a:solidFill>
                <a:schemeClr val="dk1"/>
              </a:solidFill>
              <a:latin typeface="Arimo"/>
              <a:ea typeface="Arimo"/>
              <a:cs typeface="Arimo"/>
              <a:sym typeface="Arimo"/>
            </a:endParaRPr>
          </a:p>
        </p:txBody>
      </p:sp>
      <p:sp>
        <p:nvSpPr>
          <p:cNvPr id="298" name="Google Shape;298;p27"/>
          <p:cNvSpPr txBox="1"/>
          <p:nvPr/>
        </p:nvSpPr>
        <p:spPr>
          <a:xfrm>
            <a:off x="8205579" y="3604441"/>
            <a:ext cx="1804833" cy="669414"/>
          </a:xfrm>
          <a:prstGeom prst="rect">
            <a:avLst/>
          </a:prstGeom>
          <a:noFill/>
          <a:ln>
            <a:noFill/>
          </a:ln>
        </p:spPr>
        <p:txBody>
          <a:bodyPr anchorCtr="0" anchor="t" bIns="45700" lIns="91425" spcFirstLastPara="1" rIns="91425" wrap="square" tIns="45700">
            <a:spAutoFit/>
          </a:bodyPr>
          <a:lstStyle/>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Printing and typesetting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industry. Lorem Ipsum has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been the industry’s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standard and It PageMaker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including</a:t>
            </a:r>
            <a:endParaRPr sz="800">
              <a:solidFill>
                <a:schemeClr val="dk1"/>
              </a:solidFill>
              <a:latin typeface="Arimo"/>
              <a:ea typeface="Arimo"/>
              <a:cs typeface="Arimo"/>
              <a:sym typeface="Arimo"/>
            </a:endParaRPr>
          </a:p>
        </p:txBody>
      </p:sp>
      <p:sp>
        <p:nvSpPr>
          <p:cNvPr id="299" name="Google Shape;299;p27"/>
          <p:cNvSpPr txBox="1"/>
          <p:nvPr/>
        </p:nvSpPr>
        <p:spPr>
          <a:xfrm>
            <a:off x="194387" y="2039104"/>
            <a:ext cx="191565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Poppins Medium"/>
                <a:ea typeface="Poppins Medium"/>
                <a:cs typeface="Poppins Medium"/>
                <a:sym typeface="Poppins Medium"/>
              </a:rPr>
              <a:t>Slides</a:t>
            </a:r>
            <a:endParaRPr/>
          </a:p>
        </p:txBody>
      </p:sp>
      <p:sp>
        <p:nvSpPr>
          <p:cNvPr id="300" name="Google Shape;300;p27"/>
          <p:cNvSpPr txBox="1"/>
          <p:nvPr/>
        </p:nvSpPr>
        <p:spPr>
          <a:xfrm>
            <a:off x="194386" y="2268363"/>
            <a:ext cx="2379163"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rgbClr val="7F7F7F"/>
                </a:solidFill>
                <a:latin typeface="Arimo"/>
                <a:ea typeface="Arimo"/>
                <a:cs typeface="Arimo"/>
                <a:sym typeface="Arimo"/>
              </a:rPr>
              <a:t>[ Special Slide for Proposal ] </a:t>
            </a:r>
            <a:endParaRPr/>
          </a:p>
        </p:txBody>
      </p:sp>
      <p:sp>
        <p:nvSpPr>
          <p:cNvPr id="301" name="Google Shape;301;p27"/>
          <p:cNvSpPr txBox="1"/>
          <p:nvPr/>
        </p:nvSpPr>
        <p:spPr>
          <a:xfrm>
            <a:off x="194386" y="2608144"/>
            <a:ext cx="1915655" cy="1246495"/>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These guidelines 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endParaRPr/>
          </a:p>
        </p:txBody>
      </p:sp>
      <p:sp>
        <p:nvSpPr>
          <p:cNvPr id="302" name="Google Shape;302;p27"/>
          <p:cNvSpPr txBox="1"/>
          <p:nvPr/>
        </p:nvSpPr>
        <p:spPr>
          <a:xfrm>
            <a:off x="194386" y="5409876"/>
            <a:ext cx="981344" cy="29751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800">
                <a:solidFill>
                  <a:schemeClr val="dk1"/>
                </a:solidFill>
                <a:latin typeface="Arimo"/>
                <a:ea typeface="Arimo"/>
                <a:cs typeface="Arimo"/>
                <a:sym typeface="Arimo"/>
              </a:rPr>
              <a:t>XPR VISUALLY</a:t>
            </a:r>
            <a:endParaRPr/>
          </a:p>
        </p:txBody>
      </p:sp>
      <p:sp>
        <p:nvSpPr>
          <p:cNvPr id="303" name="Google Shape;303;p27"/>
          <p:cNvSpPr/>
          <p:nvPr>
            <p:ph idx="2" type="pic"/>
          </p:nvPr>
        </p:nvSpPr>
        <p:spPr>
          <a:xfrm>
            <a:off x="2632261" y="3429000"/>
            <a:ext cx="2711400" cy="2711400"/>
          </a:xfrm>
          <a:prstGeom prst="ellipse">
            <a:avLst/>
          </a:prstGeom>
          <a:noFill/>
          <a:ln>
            <a:noFill/>
          </a:ln>
        </p:spPr>
      </p:sp>
      <p:sp>
        <p:nvSpPr>
          <p:cNvPr id="304" name="Google Shape;304;p27"/>
          <p:cNvSpPr/>
          <p:nvPr>
            <p:ph idx="3" type="pic"/>
          </p:nvPr>
        </p:nvSpPr>
        <p:spPr>
          <a:xfrm>
            <a:off x="6095999" y="4470274"/>
            <a:ext cx="1670100" cy="1670100"/>
          </a:xfrm>
          <a:prstGeom prst="ellipse">
            <a:avLst/>
          </a:prstGeom>
          <a:noFill/>
          <a:ln>
            <a:noFill/>
          </a:ln>
        </p:spPr>
      </p:sp>
      <p:sp>
        <p:nvSpPr>
          <p:cNvPr id="305" name="Google Shape;305;p27"/>
          <p:cNvSpPr/>
          <p:nvPr>
            <p:ph idx="4" type="pic"/>
          </p:nvPr>
        </p:nvSpPr>
        <p:spPr>
          <a:xfrm>
            <a:off x="8267364" y="5024606"/>
            <a:ext cx="1115700" cy="1115700"/>
          </a:xfrm>
          <a:prstGeom prst="ellipse">
            <a:avLst/>
          </a:prstGeom>
          <a:noFill/>
          <a:ln>
            <a:noFill/>
          </a:ln>
        </p:spPr>
      </p:sp>
      <p:sp>
        <p:nvSpPr>
          <p:cNvPr id="306" name="Google Shape;306;p27"/>
          <p:cNvSpPr txBox="1"/>
          <p:nvPr/>
        </p:nvSpPr>
        <p:spPr>
          <a:xfrm>
            <a:off x="10887386"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Template</a:t>
            </a:r>
            <a:endParaRPr/>
          </a:p>
        </p:txBody>
      </p:sp>
      <p:sp>
        <p:nvSpPr>
          <p:cNvPr id="307" name="Google Shape;307;p27"/>
          <p:cNvSpPr txBox="1"/>
          <p:nvPr/>
        </p:nvSpPr>
        <p:spPr>
          <a:xfrm>
            <a:off x="8444792"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
                <a:solidFill>
                  <a:schemeClr val="dk1"/>
                </a:solidFill>
                <a:latin typeface="Poppins Medium"/>
                <a:ea typeface="Poppins Medium"/>
                <a:cs typeface="Poppins Medium"/>
                <a:sym typeface="Poppins Medium"/>
              </a:rPr>
              <a:t>Brand Proposal</a:t>
            </a:r>
            <a:endParaRPr/>
          </a:p>
        </p:txBody>
      </p:sp>
      <p:sp>
        <p:nvSpPr>
          <p:cNvPr id="308" name="Google Shape;308;p27"/>
          <p:cNvSpPr txBox="1"/>
          <p:nvPr/>
        </p:nvSpPr>
        <p:spPr>
          <a:xfrm>
            <a:off x="6002199"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State</a:t>
            </a:r>
            <a:endParaRPr/>
          </a:p>
        </p:txBody>
      </p:sp>
      <p:cxnSp>
        <p:nvCxnSpPr>
          <p:cNvPr id="309" name="Google Shape;309;p27"/>
          <p:cNvCxnSpPr/>
          <p:nvPr/>
        </p:nvCxnSpPr>
        <p:spPr>
          <a:xfrm>
            <a:off x="6096000" y="433247"/>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310" name="Google Shape;310;p27"/>
          <p:cNvCxnSpPr/>
          <p:nvPr/>
        </p:nvCxnSpPr>
        <p:spPr>
          <a:xfrm>
            <a:off x="284471" y="433247"/>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311" name="Google Shape;311;p27"/>
          <p:cNvSpPr txBox="1"/>
          <p:nvPr/>
        </p:nvSpPr>
        <p:spPr>
          <a:xfrm>
            <a:off x="194386" y="236853"/>
            <a:ext cx="22744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XPR for New York</a:t>
            </a:r>
            <a:endParaRPr/>
          </a:p>
        </p:txBody>
      </p:sp>
      <p:sp>
        <p:nvSpPr>
          <p:cNvPr id="312" name="Google Shape;312;p27"/>
          <p:cNvSpPr txBox="1"/>
          <p:nvPr/>
        </p:nvSpPr>
        <p:spPr>
          <a:xfrm>
            <a:off x="4166605" y="236853"/>
            <a:ext cx="127458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 Agencies ]</a:t>
            </a:r>
            <a:endParaRPr/>
          </a:p>
        </p:txBody>
      </p:sp>
      <p:sp>
        <p:nvSpPr>
          <p:cNvPr id="313" name="Google Shape;313;p27"/>
          <p:cNvSpPr txBox="1"/>
          <p:nvPr/>
        </p:nvSpPr>
        <p:spPr>
          <a:xfrm>
            <a:off x="6002199" y="511975"/>
            <a:ext cx="2166774" cy="444352"/>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Like design to be visually </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Powerful, intellectually elegant</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All timeless.</a:t>
            </a:r>
            <a:endParaRPr/>
          </a:p>
        </p:txBody>
      </p:sp>
      <p:grpSp>
        <p:nvGrpSpPr>
          <p:cNvPr id="314" name="Google Shape;314;p27"/>
          <p:cNvGrpSpPr/>
          <p:nvPr/>
        </p:nvGrpSpPr>
        <p:grpSpPr>
          <a:xfrm>
            <a:off x="6050324" y="1382114"/>
            <a:ext cx="1373897" cy="243178"/>
            <a:chOff x="4067296" y="1382114"/>
            <a:chExt cx="1373897" cy="243178"/>
          </a:xfrm>
        </p:grpSpPr>
        <p:sp>
          <p:nvSpPr>
            <p:cNvPr id="315" name="Google Shape;315;p27"/>
            <p:cNvSpPr txBox="1"/>
            <p:nvPr/>
          </p:nvSpPr>
          <p:spPr>
            <a:xfrm>
              <a:off x="4720881" y="1382114"/>
              <a:ext cx="72031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2025</a:t>
              </a:r>
              <a:endParaRPr/>
            </a:p>
          </p:txBody>
        </p:sp>
        <p:sp>
          <p:nvSpPr>
            <p:cNvPr id="316" name="Google Shape;316;p27"/>
            <p:cNvSpPr/>
            <p:nvPr/>
          </p:nvSpPr>
          <p:spPr>
            <a:xfrm>
              <a:off x="4816230" y="1395742"/>
              <a:ext cx="527295" cy="206181"/>
            </a:xfrm>
            <a:prstGeom prst="roundRect">
              <a:avLst>
                <a:gd fmla="val 26316" name="adj"/>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7" name="Google Shape;317;p27"/>
            <p:cNvSpPr/>
            <p:nvPr/>
          </p:nvSpPr>
          <p:spPr>
            <a:xfrm>
              <a:off x="458109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8" name="Google Shape;318;p27"/>
            <p:cNvSpPr/>
            <p:nvPr/>
          </p:nvSpPr>
          <p:spPr>
            <a:xfrm>
              <a:off x="434596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9" name="Google Shape;319;p27"/>
            <p:cNvSpPr/>
            <p:nvPr/>
          </p:nvSpPr>
          <p:spPr>
            <a:xfrm>
              <a:off x="411083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20" name="Google Shape;320;p27"/>
            <p:cNvSpPr txBox="1"/>
            <p:nvPr/>
          </p:nvSpPr>
          <p:spPr>
            <a:xfrm>
              <a:off x="4067296" y="1383649"/>
              <a:ext cx="303168"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B</a:t>
              </a:r>
              <a:endParaRPr/>
            </a:p>
          </p:txBody>
        </p:sp>
        <p:sp>
          <p:nvSpPr>
            <p:cNvPr id="321" name="Google Shape;321;p27"/>
            <p:cNvSpPr txBox="1"/>
            <p:nvPr/>
          </p:nvSpPr>
          <p:spPr>
            <a:xfrm>
              <a:off x="4269164"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G</a:t>
              </a:r>
              <a:endParaRPr/>
            </a:p>
          </p:txBody>
        </p:sp>
        <p:sp>
          <p:nvSpPr>
            <p:cNvPr id="322" name="Google Shape;322;p27"/>
            <p:cNvSpPr txBox="1"/>
            <p:nvPr/>
          </p:nvSpPr>
          <p:spPr>
            <a:xfrm>
              <a:off x="4504294"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T</a:t>
              </a:r>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28"/>
          <p:cNvSpPr txBox="1"/>
          <p:nvPr/>
        </p:nvSpPr>
        <p:spPr>
          <a:xfrm>
            <a:off x="194386" y="1304443"/>
            <a:ext cx="398299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Poppins Medium"/>
                <a:ea typeface="Poppins Medium"/>
                <a:cs typeface="Poppins Medium"/>
                <a:sym typeface="Poppins Medium"/>
              </a:rPr>
              <a:t>OBJECTIVES</a:t>
            </a:r>
            <a:endParaRPr/>
          </a:p>
        </p:txBody>
      </p:sp>
      <p:cxnSp>
        <p:nvCxnSpPr>
          <p:cNvPr id="328" name="Google Shape;328;p28"/>
          <p:cNvCxnSpPr/>
          <p:nvPr/>
        </p:nvCxnSpPr>
        <p:spPr>
          <a:xfrm>
            <a:off x="284471" y="1758805"/>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329" name="Google Shape;329;p28"/>
          <p:cNvCxnSpPr/>
          <p:nvPr/>
        </p:nvCxnSpPr>
        <p:spPr>
          <a:xfrm>
            <a:off x="6096000" y="1758805"/>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330" name="Google Shape;330;p28"/>
          <p:cNvSpPr txBox="1"/>
          <p:nvPr/>
        </p:nvSpPr>
        <p:spPr>
          <a:xfrm>
            <a:off x="194386" y="2026404"/>
            <a:ext cx="191565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dk1"/>
                </a:solidFill>
                <a:latin typeface="Poppins Medium"/>
                <a:ea typeface="Poppins Medium"/>
                <a:cs typeface="Poppins Medium"/>
                <a:sym typeface="Poppins Medium"/>
              </a:rPr>
              <a:t>Slides</a:t>
            </a:r>
            <a:endParaRPr/>
          </a:p>
        </p:txBody>
      </p:sp>
      <p:sp>
        <p:nvSpPr>
          <p:cNvPr id="331" name="Google Shape;331;p28"/>
          <p:cNvSpPr txBox="1"/>
          <p:nvPr/>
        </p:nvSpPr>
        <p:spPr>
          <a:xfrm>
            <a:off x="194386" y="2268363"/>
            <a:ext cx="2379163"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rgbClr val="7F7F7F"/>
                </a:solidFill>
                <a:latin typeface="Arimo"/>
                <a:ea typeface="Arimo"/>
                <a:cs typeface="Arimo"/>
                <a:sym typeface="Arimo"/>
              </a:rPr>
              <a:t>[ Special Slide for Proposal ] </a:t>
            </a:r>
            <a:endParaRPr/>
          </a:p>
        </p:txBody>
      </p:sp>
      <p:sp>
        <p:nvSpPr>
          <p:cNvPr id="332" name="Google Shape;332;p28"/>
          <p:cNvSpPr txBox="1"/>
          <p:nvPr/>
        </p:nvSpPr>
        <p:spPr>
          <a:xfrm>
            <a:off x="194386" y="2608144"/>
            <a:ext cx="3796428" cy="1246495"/>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No agency, program or initiative will use or create its own logo with the following exceptions: NY State Lottery, MTA, ILNY, Start Up NY. These legacy logos will still be required to co-brand their materials and follow all other branding guidelines.</a:t>
            </a:r>
            <a:endParaRPr/>
          </a:p>
          <a:p>
            <a:pPr indent="0" lvl="0" marL="0" marR="0" rtl="0" algn="l">
              <a:lnSpc>
                <a:spcPct val="112500"/>
              </a:lnSpc>
              <a:spcBef>
                <a:spcPts val="0"/>
              </a:spcBef>
              <a:spcAft>
                <a:spcPts val="0"/>
              </a:spcAft>
              <a:buNone/>
            </a:pPr>
            <a:r>
              <a:t/>
            </a:r>
            <a:endParaRPr sz="800">
              <a:solidFill>
                <a:schemeClr val="dk1"/>
              </a:solidFill>
              <a:latin typeface="Arimo"/>
              <a:ea typeface="Arimo"/>
              <a:cs typeface="Arimo"/>
              <a:sym typeface="Arimo"/>
            </a:endParaRPr>
          </a:p>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These guidelines 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endParaRPr/>
          </a:p>
        </p:txBody>
      </p:sp>
      <p:grpSp>
        <p:nvGrpSpPr>
          <p:cNvPr id="333" name="Google Shape;333;p28"/>
          <p:cNvGrpSpPr/>
          <p:nvPr/>
        </p:nvGrpSpPr>
        <p:grpSpPr>
          <a:xfrm>
            <a:off x="6002199" y="2589217"/>
            <a:ext cx="1639177" cy="1283060"/>
            <a:chOff x="194386" y="2589217"/>
            <a:chExt cx="1639177" cy="1283060"/>
          </a:xfrm>
        </p:grpSpPr>
        <p:sp>
          <p:nvSpPr>
            <p:cNvPr id="334" name="Google Shape;334;p28"/>
            <p:cNvSpPr txBox="1"/>
            <p:nvPr/>
          </p:nvSpPr>
          <p:spPr>
            <a:xfrm>
              <a:off x="197345" y="2856614"/>
              <a:ext cx="1636218" cy="1015663"/>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These guidelines are creativity when representing New York State and/or the entities of NY State, but rather to individuals— the New York State brand and architecture retain their integrity. </a:t>
              </a:r>
              <a:endParaRPr/>
            </a:p>
          </p:txBody>
        </p:sp>
        <p:sp>
          <p:nvSpPr>
            <p:cNvPr id="335" name="Google Shape;335;p28"/>
            <p:cNvSpPr txBox="1"/>
            <p:nvPr/>
          </p:nvSpPr>
          <p:spPr>
            <a:xfrm>
              <a:off x="194386" y="2589217"/>
              <a:ext cx="1639177"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chemeClr val="dk1"/>
                  </a:solidFill>
                  <a:latin typeface="Arimo"/>
                  <a:ea typeface="Arimo"/>
                  <a:cs typeface="Arimo"/>
                  <a:sym typeface="Arimo"/>
                </a:rPr>
                <a:t>CREATIVE</a:t>
              </a:r>
              <a:endParaRPr/>
            </a:p>
          </p:txBody>
        </p:sp>
      </p:grpSp>
      <p:grpSp>
        <p:nvGrpSpPr>
          <p:cNvPr id="336" name="Google Shape;336;p28"/>
          <p:cNvGrpSpPr/>
          <p:nvPr/>
        </p:nvGrpSpPr>
        <p:grpSpPr>
          <a:xfrm>
            <a:off x="8025730" y="2589217"/>
            <a:ext cx="1639177" cy="1398476"/>
            <a:chOff x="194386" y="2589217"/>
            <a:chExt cx="1639177" cy="1398476"/>
          </a:xfrm>
        </p:grpSpPr>
        <p:sp>
          <p:nvSpPr>
            <p:cNvPr id="337" name="Google Shape;337;p28"/>
            <p:cNvSpPr txBox="1"/>
            <p:nvPr/>
          </p:nvSpPr>
          <p:spPr>
            <a:xfrm>
              <a:off x="197345" y="2856614"/>
              <a:ext cx="1636218" cy="1131079"/>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These guidelines are designed not to curb creativity when representing New York State and/or the entities of NY State, but rather to individuals— the New York State brand and architecture retain their integrity. </a:t>
              </a:r>
              <a:endParaRPr/>
            </a:p>
          </p:txBody>
        </p:sp>
        <p:sp>
          <p:nvSpPr>
            <p:cNvPr id="338" name="Google Shape;338;p28"/>
            <p:cNvSpPr txBox="1"/>
            <p:nvPr/>
          </p:nvSpPr>
          <p:spPr>
            <a:xfrm>
              <a:off x="194386" y="2589217"/>
              <a:ext cx="1639177"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chemeClr val="dk1"/>
                  </a:solidFill>
                  <a:latin typeface="Arimo"/>
                  <a:ea typeface="Arimo"/>
                  <a:cs typeface="Arimo"/>
                  <a:sym typeface="Arimo"/>
                </a:rPr>
                <a:t>INNOVATIVE</a:t>
              </a:r>
              <a:endParaRPr/>
            </a:p>
          </p:txBody>
        </p:sp>
      </p:grpSp>
      <p:grpSp>
        <p:nvGrpSpPr>
          <p:cNvPr id="339" name="Google Shape;339;p28"/>
          <p:cNvGrpSpPr/>
          <p:nvPr/>
        </p:nvGrpSpPr>
        <p:grpSpPr>
          <a:xfrm>
            <a:off x="10049260" y="2589217"/>
            <a:ext cx="1639177" cy="1283060"/>
            <a:chOff x="194386" y="2589217"/>
            <a:chExt cx="1639177" cy="1283060"/>
          </a:xfrm>
        </p:grpSpPr>
        <p:sp>
          <p:nvSpPr>
            <p:cNvPr id="340" name="Google Shape;340;p28"/>
            <p:cNvSpPr txBox="1"/>
            <p:nvPr/>
          </p:nvSpPr>
          <p:spPr>
            <a:xfrm>
              <a:off x="197345" y="2856614"/>
              <a:ext cx="1636218" cy="1015663"/>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dk1"/>
                  </a:solidFill>
                  <a:latin typeface="Arimo"/>
                  <a:ea typeface="Arimo"/>
                  <a:cs typeface="Arimo"/>
                  <a:sym typeface="Arimo"/>
                </a:rPr>
                <a:t>These guidelines are designed not to curb creativity when representing New York State and/or the rather to individuals— the New York State brand and architecture retain their integrity. </a:t>
              </a:r>
              <a:endParaRPr/>
            </a:p>
          </p:txBody>
        </p:sp>
        <p:sp>
          <p:nvSpPr>
            <p:cNvPr id="341" name="Google Shape;341;p28"/>
            <p:cNvSpPr txBox="1"/>
            <p:nvPr/>
          </p:nvSpPr>
          <p:spPr>
            <a:xfrm>
              <a:off x="194386" y="2589217"/>
              <a:ext cx="1639177"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chemeClr val="dk1"/>
                  </a:solidFill>
                  <a:latin typeface="Arimo"/>
                  <a:ea typeface="Arimo"/>
                  <a:cs typeface="Arimo"/>
                  <a:sym typeface="Arimo"/>
                </a:rPr>
                <a:t>IDEA</a:t>
              </a:r>
              <a:endParaRPr/>
            </a:p>
          </p:txBody>
        </p:sp>
      </p:grpSp>
      <p:sp>
        <p:nvSpPr>
          <p:cNvPr id="342" name="Google Shape;342;p28"/>
          <p:cNvSpPr txBox="1"/>
          <p:nvPr/>
        </p:nvSpPr>
        <p:spPr>
          <a:xfrm>
            <a:off x="6002199" y="2013704"/>
            <a:ext cx="1915654"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chemeClr val="dk1"/>
                </a:solidFill>
                <a:latin typeface="Arimo"/>
                <a:ea typeface="Arimo"/>
                <a:cs typeface="Arimo"/>
                <a:sym typeface="Arimo"/>
              </a:rPr>
              <a:t>Original Objects Details</a:t>
            </a:r>
            <a:endParaRPr/>
          </a:p>
        </p:txBody>
      </p:sp>
      <p:sp>
        <p:nvSpPr>
          <p:cNvPr id="343" name="Google Shape;343;p28"/>
          <p:cNvSpPr txBox="1"/>
          <p:nvPr/>
        </p:nvSpPr>
        <p:spPr>
          <a:xfrm>
            <a:off x="6002199" y="4591887"/>
            <a:ext cx="1804833" cy="438582"/>
          </a:xfrm>
          <a:prstGeom prst="rect">
            <a:avLst/>
          </a:prstGeom>
          <a:noFill/>
          <a:ln>
            <a:noFill/>
          </a:ln>
        </p:spPr>
        <p:txBody>
          <a:bodyPr anchorCtr="0" anchor="t" bIns="45700" lIns="91425" spcFirstLastPara="1" rIns="91425" wrap="square" tIns="45700">
            <a:spAutoFit/>
          </a:bodyPr>
          <a:lstStyle/>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been the industry’s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standard and It PageMaker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including</a:t>
            </a:r>
            <a:endParaRPr sz="800">
              <a:solidFill>
                <a:schemeClr val="dk1"/>
              </a:solidFill>
              <a:latin typeface="Arimo"/>
              <a:ea typeface="Arimo"/>
              <a:cs typeface="Arimo"/>
              <a:sym typeface="Arimo"/>
            </a:endParaRPr>
          </a:p>
        </p:txBody>
      </p:sp>
      <p:sp>
        <p:nvSpPr>
          <p:cNvPr id="344" name="Google Shape;344;p28"/>
          <p:cNvSpPr txBox="1"/>
          <p:nvPr/>
        </p:nvSpPr>
        <p:spPr>
          <a:xfrm>
            <a:off x="8025730" y="4591887"/>
            <a:ext cx="1607413" cy="669414"/>
          </a:xfrm>
          <a:prstGeom prst="rect">
            <a:avLst/>
          </a:prstGeom>
          <a:noFill/>
          <a:ln>
            <a:noFill/>
          </a:ln>
        </p:spPr>
        <p:txBody>
          <a:bodyPr anchorCtr="0" anchor="t" bIns="45700" lIns="91425" spcFirstLastPara="1" rIns="91425" wrap="square" tIns="45700">
            <a:spAutoFit/>
          </a:bodyPr>
          <a:lstStyle/>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Typesetting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been the industry’s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standard and It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PageMaker </a:t>
            </a:r>
            <a:endParaRPr/>
          </a:p>
          <a:p>
            <a:pPr indent="-171450" lvl="0" marL="171450" marR="0" rtl="0" algn="l">
              <a:lnSpc>
                <a:spcPct val="112500"/>
              </a:lnSpc>
              <a:spcBef>
                <a:spcPts val="0"/>
              </a:spcBef>
              <a:spcAft>
                <a:spcPts val="0"/>
              </a:spcAft>
              <a:buClr>
                <a:schemeClr val="dk1"/>
              </a:buClr>
              <a:buSzPts val="800"/>
              <a:buFont typeface="Arial"/>
              <a:buChar char="•"/>
            </a:pPr>
            <a:r>
              <a:rPr lang="en-US" sz="800">
                <a:solidFill>
                  <a:schemeClr val="dk1"/>
                </a:solidFill>
                <a:latin typeface="Arimo"/>
                <a:ea typeface="Arimo"/>
                <a:cs typeface="Arimo"/>
                <a:sym typeface="Arimo"/>
              </a:rPr>
              <a:t>including</a:t>
            </a:r>
            <a:endParaRPr sz="800">
              <a:solidFill>
                <a:schemeClr val="dk1"/>
              </a:solidFill>
              <a:latin typeface="Arimo"/>
              <a:ea typeface="Arimo"/>
              <a:cs typeface="Arimo"/>
              <a:sym typeface="Arimo"/>
            </a:endParaRPr>
          </a:p>
        </p:txBody>
      </p:sp>
      <p:cxnSp>
        <p:nvCxnSpPr>
          <p:cNvPr id="345" name="Google Shape;345;p28"/>
          <p:cNvCxnSpPr/>
          <p:nvPr/>
        </p:nvCxnSpPr>
        <p:spPr>
          <a:xfrm>
            <a:off x="6096000" y="4334012"/>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grpSp>
        <p:nvGrpSpPr>
          <p:cNvPr id="346" name="Google Shape;346;p28"/>
          <p:cNvGrpSpPr/>
          <p:nvPr/>
        </p:nvGrpSpPr>
        <p:grpSpPr>
          <a:xfrm>
            <a:off x="6002199" y="6462846"/>
            <a:ext cx="3168567" cy="215444"/>
            <a:chOff x="3346704" y="3321278"/>
            <a:chExt cx="3168567" cy="215444"/>
          </a:xfrm>
        </p:grpSpPr>
        <p:sp>
          <p:nvSpPr>
            <p:cNvPr id="347" name="Google Shape;347;p28"/>
            <p:cNvSpPr txBox="1"/>
            <p:nvPr/>
          </p:nvSpPr>
          <p:spPr>
            <a:xfrm>
              <a:off x="4356338"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STUDIO</a:t>
              </a:r>
              <a:endParaRPr/>
            </a:p>
          </p:txBody>
        </p:sp>
        <p:sp>
          <p:nvSpPr>
            <p:cNvPr id="348" name="Google Shape;348;p28"/>
            <p:cNvSpPr txBox="1"/>
            <p:nvPr/>
          </p:nvSpPr>
          <p:spPr>
            <a:xfrm>
              <a:off x="3346704"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XPR</a:t>
              </a:r>
              <a:endParaRPr/>
            </a:p>
          </p:txBody>
        </p:sp>
        <p:sp>
          <p:nvSpPr>
            <p:cNvPr id="349" name="Google Shape;349;p28"/>
            <p:cNvSpPr txBox="1"/>
            <p:nvPr/>
          </p:nvSpPr>
          <p:spPr>
            <a:xfrm>
              <a:off x="5399613" y="3321278"/>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@2025</a:t>
              </a:r>
              <a:endParaRPr/>
            </a:p>
          </p:txBody>
        </p:sp>
      </p:grpSp>
      <p:cxnSp>
        <p:nvCxnSpPr>
          <p:cNvPr id="350" name="Google Shape;350;p28"/>
          <p:cNvCxnSpPr/>
          <p:nvPr/>
        </p:nvCxnSpPr>
        <p:spPr>
          <a:xfrm>
            <a:off x="6096000" y="6424754"/>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351" name="Google Shape;351;p28"/>
          <p:cNvCxnSpPr/>
          <p:nvPr/>
        </p:nvCxnSpPr>
        <p:spPr>
          <a:xfrm>
            <a:off x="284471" y="6424754"/>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352" name="Google Shape;352;p28"/>
          <p:cNvSpPr/>
          <p:nvPr>
            <p:ph idx="2" type="pic"/>
          </p:nvPr>
        </p:nvSpPr>
        <p:spPr>
          <a:xfrm>
            <a:off x="284471" y="4328921"/>
            <a:ext cx="5059054" cy="1811344"/>
          </a:xfrm>
          <a:prstGeom prst="rect">
            <a:avLst/>
          </a:prstGeom>
          <a:noFill/>
          <a:ln>
            <a:noFill/>
          </a:ln>
        </p:spPr>
      </p:sp>
      <p:sp>
        <p:nvSpPr>
          <p:cNvPr id="353" name="Google Shape;353;p28"/>
          <p:cNvSpPr txBox="1"/>
          <p:nvPr/>
        </p:nvSpPr>
        <p:spPr>
          <a:xfrm>
            <a:off x="10887386"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Template</a:t>
            </a:r>
            <a:endParaRPr/>
          </a:p>
        </p:txBody>
      </p:sp>
      <p:sp>
        <p:nvSpPr>
          <p:cNvPr id="354" name="Google Shape;354;p28"/>
          <p:cNvSpPr txBox="1"/>
          <p:nvPr/>
        </p:nvSpPr>
        <p:spPr>
          <a:xfrm>
            <a:off x="8444792"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
                <a:solidFill>
                  <a:schemeClr val="dk1"/>
                </a:solidFill>
                <a:latin typeface="Poppins Medium"/>
                <a:ea typeface="Poppins Medium"/>
                <a:cs typeface="Poppins Medium"/>
                <a:sym typeface="Poppins Medium"/>
              </a:rPr>
              <a:t>Brand Proposal</a:t>
            </a:r>
            <a:endParaRPr/>
          </a:p>
        </p:txBody>
      </p:sp>
      <p:sp>
        <p:nvSpPr>
          <p:cNvPr id="355" name="Google Shape;355;p28"/>
          <p:cNvSpPr txBox="1"/>
          <p:nvPr/>
        </p:nvSpPr>
        <p:spPr>
          <a:xfrm>
            <a:off x="6002199" y="236853"/>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State</a:t>
            </a:r>
            <a:endParaRPr/>
          </a:p>
        </p:txBody>
      </p:sp>
      <p:cxnSp>
        <p:nvCxnSpPr>
          <p:cNvPr id="356" name="Google Shape;356;p28"/>
          <p:cNvCxnSpPr/>
          <p:nvPr/>
        </p:nvCxnSpPr>
        <p:spPr>
          <a:xfrm>
            <a:off x="6096000" y="433247"/>
            <a:ext cx="5811529" cy="0"/>
          </a:xfrm>
          <a:prstGeom prst="straightConnector1">
            <a:avLst/>
          </a:prstGeom>
          <a:noFill/>
          <a:ln cap="flat" cmpd="sng" w="9525">
            <a:solidFill>
              <a:schemeClr val="dk1">
                <a:alpha val="14901"/>
              </a:schemeClr>
            </a:solidFill>
            <a:prstDash val="solid"/>
            <a:miter lim="800000"/>
            <a:headEnd len="sm" w="sm" type="none"/>
            <a:tailEnd len="sm" w="sm" type="none"/>
          </a:ln>
        </p:spPr>
      </p:cxnSp>
      <p:cxnSp>
        <p:nvCxnSpPr>
          <p:cNvPr id="357" name="Google Shape;357;p28"/>
          <p:cNvCxnSpPr/>
          <p:nvPr/>
        </p:nvCxnSpPr>
        <p:spPr>
          <a:xfrm>
            <a:off x="284471" y="433247"/>
            <a:ext cx="5059054" cy="0"/>
          </a:xfrm>
          <a:prstGeom prst="straightConnector1">
            <a:avLst/>
          </a:prstGeom>
          <a:noFill/>
          <a:ln cap="flat" cmpd="sng" w="9525">
            <a:solidFill>
              <a:schemeClr val="dk1">
                <a:alpha val="14901"/>
              </a:schemeClr>
            </a:solidFill>
            <a:prstDash val="solid"/>
            <a:miter lim="800000"/>
            <a:headEnd len="sm" w="sm" type="none"/>
            <a:tailEnd len="sm" w="sm" type="none"/>
          </a:ln>
        </p:spPr>
      </p:cxnSp>
      <p:sp>
        <p:nvSpPr>
          <p:cNvPr id="358" name="Google Shape;358;p28"/>
          <p:cNvSpPr txBox="1"/>
          <p:nvPr/>
        </p:nvSpPr>
        <p:spPr>
          <a:xfrm>
            <a:off x="194386" y="236853"/>
            <a:ext cx="22744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dk1"/>
                </a:solidFill>
                <a:latin typeface="Poppins Medium"/>
                <a:ea typeface="Poppins Medium"/>
                <a:cs typeface="Poppins Medium"/>
                <a:sym typeface="Poppins Medium"/>
              </a:rPr>
              <a:t>XPR for New York</a:t>
            </a:r>
            <a:endParaRPr/>
          </a:p>
        </p:txBody>
      </p:sp>
      <p:sp>
        <p:nvSpPr>
          <p:cNvPr id="359" name="Google Shape;359;p28"/>
          <p:cNvSpPr txBox="1"/>
          <p:nvPr/>
        </p:nvSpPr>
        <p:spPr>
          <a:xfrm>
            <a:off x="4166605" y="236853"/>
            <a:ext cx="127458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dk1"/>
                </a:solidFill>
                <a:latin typeface="Poppins Medium"/>
                <a:ea typeface="Poppins Medium"/>
                <a:cs typeface="Poppins Medium"/>
                <a:sym typeface="Poppins Medium"/>
              </a:rPr>
              <a:t>[ Agencies ]</a:t>
            </a:r>
            <a:endParaRPr/>
          </a:p>
        </p:txBody>
      </p:sp>
      <p:sp>
        <p:nvSpPr>
          <p:cNvPr id="360" name="Google Shape;360;p28"/>
          <p:cNvSpPr txBox="1"/>
          <p:nvPr/>
        </p:nvSpPr>
        <p:spPr>
          <a:xfrm>
            <a:off x="6002199" y="511975"/>
            <a:ext cx="2166774" cy="444352"/>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Like design to be visually </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Powerful, intellectually elegant</a:t>
            </a:r>
            <a:endParaRPr/>
          </a:p>
          <a:p>
            <a:pPr indent="0" lvl="0" marL="0" marR="0" rtl="0" algn="l">
              <a:lnSpc>
                <a:spcPct val="90000"/>
              </a:lnSpc>
              <a:spcBef>
                <a:spcPts val="0"/>
              </a:spcBef>
              <a:spcAft>
                <a:spcPts val="0"/>
              </a:spcAft>
              <a:buNone/>
            </a:pPr>
            <a:r>
              <a:rPr lang="en-US" sz="1000">
                <a:solidFill>
                  <a:schemeClr val="dk1"/>
                </a:solidFill>
                <a:latin typeface="Poppins Medium"/>
                <a:ea typeface="Poppins Medium"/>
                <a:cs typeface="Poppins Medium"/>
                <a:sym typeface="Poppins Medium"/>
              </a:rPr>
              <a:t>All timeless.</a:t>
            </a:r>
            <a:endParaRPr/>
          </a:p>
        </p:txBody>
      </p:sp>
      <p:grpSp>
        <p:nvGrpSpPr>
          <p:cNvPr id="361" name="Google Shape;361;p28"/>
          <p:cNvGrpSpPr/>
          <p:nvPr/>
        </p:nvGrpSpPr>
        <p:grpSpPr>
          <a:xfrm>
            <a:off x="6050324" y="1382114"/>
            <a:ext cx="1373897" cy="243178"/>
            <a:chOff x="4067296" y="1382114"/>
            <a:chExt cx="1373897" cy="243178"/>
          </a:xfrm>
        </p:grpSpPr>
        <p:sp>
          <p:nvSpPr>
            <p:cNvPr id="362" name="Google Shape;362;p28"/>
            <p:cNvSpPr txBox="1"/>
            <p:nvPr/>
          </p:nvSpPr>
          <p:spPr>
            <a:xfrm>
              <a:off x="4720881" y="1382114"/>
              <a:ext cx="72031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2025</a:t>
              </a:r>
              <a:endParaRPr/>
            </a:p>
          </p:txBody>
        </p:sp>
        <p:sp>
          <p:nvSpPr>
            <p:cNvPr id="363" name="Google Shape;363;p28"/>
            <p:cNvSpPr/>
            <p:nvPr/>
          </p:nvSpPr>
          <p:spPr>
            <a:xfrm>
              <a:off x="4816230" y="1395742"/>
              <a:ext cx="527295" cy="206181"/>
            </a:xfrm>
            <a:prstGeom prst="roundRect">
              <a:avLst>
                <a:gd fmla="val 26316" name="adj"/>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4" name="Google Shape;364;p28"/>
            <p:cNvSpPr/>
            <p:nvPr/>
          </p:nvSpPr>
          <p:spPr>
            <a:xfrm>
              <a:off x="458109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5" name="Google Shape;365;p28"/>
            <p:cNvSpPr/>
            <p:nvPr/>
          </p:nvSpPr>
          <p:spPr>
            <a:xfrm>
              <a:off x="434596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6" name="Google Shape;366;p28"/>
            <p:cNvSpPr/>
            <p:nvPr/>
          </p:nvSpPr>
          <p:spPr>
            <a:xfrm>
              <a:off x="4110839" y="1393966"/>
              <a:ext cx="209732" cy="209732"/>
            </a:xfrm>
            <a:prstGeom prst="ellipse">
              <a:avLst/>
            </a:prstGeom>
            <a:noFill/>
            <a:ln cap="flat" cmpd="sng" w="9525">
              <a:solidFill>
                <a:schemeClr val="dk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7" name="Google Shape;367;p28"/>
            <p:cNvSpPr txBox="1"/>
            <p:nvPr/>
          </p:nvSpPr>
          <p:spPr>
            <a:xfrm>
              <a:off x="4067296" y="1383649"/>
              <a:ext cx="303168"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B</a:t>
              </a:r>
              <a:endParaRPr/>
            </a:p>
          </p:txBody>
        </p:sp>
        <p:sp>
          <p:nvSpPr>
            <p:cNvPr id="368" name="Google Shape;368;p28"/>
            <p:cNvSpPr txBox="1"/>
            <p:nvPr/>
          </p:nvSpPr>
          <p:spPr>
            <a:xfrm>
              <a:off x="4269164"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G</a:t>
              </a:r>
              <a:endParaRPr/>
            </a:p>
          </p:txBody>
        </p:sp>
        <p:sp>
          <p:nvSpPr>
            <p:cNvPr id="369" name="Google Shape;369;p28"/>
            <p:cNvSpPr txBox="1"/>
            <p:nvPr/>
          </p:nvSpPr>
          <p:spPr>
            <a:xfrm>
              <a:off x="4504294"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T</a:t>
              </a:r>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sp>
        <p:nvSpPr>
          <p:cNvPr id="374" name="Google Shape;374;p29"/>
          <p:cNvSpPr/>
          <p:nvPr/>
        </p:nvSpPr>
        <p:spPr>
          <a:xfrm>
            <a:off x="0" y="0"/>
            <a:ext cx="12192000" cy="6858006"/>
          </a:xfrm>
          <a:prstGeom prst="rect">
            <a:avLst/>
          </a:prstGeom>
          <a:solidFill>
            <a:schemeClr val="dk1">
              <a:alpha val="8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5" name="Google Shape;375;p29"/>
          <p:cNvSpPr/>
          <p:nvPr/>
        </p:nvSpPr>
        <p:spPr>
          <a:xfrm>
            <a:off x="0" y="-3"/>
            <a:ext cx="12192000" cy="6858006"/>
          </a:xfrm>
          <a:prstGeom prst="rect">
            <a:avLst/>
          </a:prstGeom>
          <a:blipFill rotWithShape="1">
            <a:blip r:embed="rId3">
              <a:alphaModFix amt="3000"/>
            </a:blip>
            <a:tile algn="tl" flip="none" tx="0" sx="100000" ty="0" sy="10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6" name="Google Shape;376;p29"/>
          <p:cNvSpPr txBox="1"/>
          <p:nvPr/>
        </p:nvSpPr>
        <p:spPr>
          <a:xfrm>
            <a:off x="-2865863" y="-2598234"/>
            <a:ext cx="18473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cxnSp>
        <p:nvCxnSpPr>
          <p:cNvPr id="377" name="Google Shape;377;p29"/>
          <p:cNvCxnSpPr/>
          <p:nvPr/>
        </p:nvCxnSpPr>
        <p:spPr>
          <a:xfrm>
            <a:off x="284471" y="1758805"/>
            <a:ext cx="5059054" cy="0"/>
          </a:xfrm>
          <a:prstGeom prst="straightConnector1">
            <a:avLst/>
          </a:prstGeom>
          <a:noFill/>
          <a:ln cap="flat" cmpd="sng" w="9525">
            <a:solidFill>
              <a:schemeClr val="lt1">
                <a:alpha val="14901"/>
              </a:schemeClr>
            </a:solidFill>
            <a:prstDash val="solid"/>
            <a:miter lim="800000"/>
            <a:headEnd len="sm" w="sm" type="none"/>
            <a:tailEnd len="sm" w="sm" type="none"/>
          </a:ln>
        </p:spPr>
      </p:cxnSp>
      <p:cxnSp>
        <p:nvCxnSpPr>
          <p:cNvPr id="378" name="Google Shape;378;p29"/>
          <p:cNvCxnSpPr/>
          <p:nvPr/>
        </p:nvCxnSpPr>
        <p:spPr>
          <a:xfrm>
            <a:off x="6096000" y="1758805"/>
            <a:ext cx="5811529" cy="0"/>
          </a:xfrm>
          <a:prstGeom prst="straightConnector1">
            <a:avLst/>
          </a:prstGeom>
          <a:noFill/>
          <a:ln cap="flat" cmpd="sng" w="9525">
            <a:solidFill>
              <a:schemeClr val="lt1">
                <a:alpha val="14901"/>
              </a:schemeClr>
            </a:solidFill>
            <a:prstDash val="solid"/>
            <a:miter lim="800000"/>
            <a:headEnd len="sm" w="sm" type="none"/>
            <a:tailEnd len="sm" w="sm" type="none"/>
          </a:ln>
        </p:spPr>
      </p:cxnSp>
      <p:sp>
        <p:nvSpPr>
          <p:cNvPr id="379" name="Google Shape;379;p29"/>
          <p:cNvSpPr txBox="1"/>
          <p:nvPr/>
        </p:nvSpPr>
        <p:spPr>
          <a:xfrm>
            <a:off x="194386" y="1317143"/>
            <a:ext cx="398299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lt1"/>
                </a:solidFill>
                <a:latin typeface="Poppins Medium"/>
                <a:ea typeface="Poppins Medium"/>
                <a:cs typeface="Poppins Medium"/>
                <a:sym typeface="Poppins Medium"/>
              </a:rPr>
              <a:t>OUR GOALS</a:t>
            </a:r>
            <a:endParaRPr/>
          </a:p>
        </p:txBody>
      </p:sp>
      <p:sp>
        <p:nvSpPr>
          <p:cNvPr id="380" name="Google Shape;380;p29"/>
          <p:cNvSpPr txBox="1"/>
          <p:nvPr/>
        </p:nvSpPr>
        <p:spPr>
          <a:xfrm>
            <a:off x="7011833" y="6450146"/>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Poppins Medium"/>
                <a:ea typeface="Poppins Medium"/>
                <a:cs typeface="Poppins Medium"/>
                <a:sym typeface="Poppins Medium"/>
              </a:rPr>
              <a:t>STUDIO</a:t>
            </a:r>
            <a:endParaRPr/>
          </a:p>
        </p:txBody>
      </p:sp>
      <p:sp>
        <p:nvSpPr>
          <p:cNvPr id="381" name="Google Shape;381;p29"/>
          <p:cNvSpPr txBox="1"/>
          <p:nvPr/>
        </p:nvSpPr>
        <p:spPr>
          <a:xfrm>
            <a:off x="6002199" y="6450146"/>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Poppins Medium"/>
                <a:ea typeface="Poppins Medium"/>
                <a:cs typeface="Poppins Medium"/>
                <a:sym typeface="Poppins Medium"/>
              </a:rPr>
              <a:t>XPR</a:t>
            </a:r>
            <a:endParaRPr/>
          </a:p>
        </p:txBody>
      </p:sp>
      <p:sp>
        <p:nvSpPr>
          <p:cNvPr id="382" name="Google Shape;382;p29"/>
          <p:cNvSpPr txBox="1"/>
          <p:nvPr/>
        </p:nvSpPr>
        <p:spPr>
          <a:xfrm>
            <a:off x="8055108" y="6450146"/>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Poppins Medium"/>
                <a:ea typeface="Poppins Medium"/>
                <a:cs typeface="Poppins Medium"/>
                <a:sym typeface="Poppins Medium"/>
              </a:rPr>
              <a:t>@2025</a:t>
            </a:r>
            <a:endParaRPr/>
          </a:p>
        </p:txBody>
      </p:sp>
      <p:cxnSp>
        <p:nvCxnSpPr>
          <p:cNvPr id="383" name="Google Shape;383;p29"/>
          <p:cNvCxnSpPr/>
          <p:nvPr/>
        </p:nvCxnSpPr>
        <p:spPr>
          <a:xfrm>
            <a:off x="6096000" y="6424754"/>
            <a:ext cx="5811529" cy="0"/>
          </a:xfrm>
          <a:prstGeom prst="straightConnector1">
            <a:avLst/>
          </a:prstGeom>
          <a:noFill/>
          <a:ln cap="flat" cmpd="sng" w="9525">
            <a:solidFill>
              <a:schemeClr val="lt1">
                <a:alpha val="14901"/>
              </a:schemeClr>
            </a:solidFill>
            <a:prstDash val="solid"/>
            <a:miter lim="800000"/>
            <a:headEnd len="sm" w="sm" type="none"/>
            <a:tailEnd len="sm" w="sm" type="none"/>
          </a:ln>
        </p:spPr>
      </p:cxnSp>
      <p:cxnSp>
        <p:nvCxnSpPr>
          <p:cNvPr id="384" name="Google Shape;384;p29"/>
          <p:cNvCxnSpPr/>
          <p:nvPr/>
        </p:nvCxnSpPr>
        <p:spPr>
          <a:xfrm>
            <a:off x="284471" y="6424754"/>
            <a:ext cx="5059054" cy="0"/>
          </a:xfrm>
          <a:prstGeom prst="straightConnector1">
            <a:avLst/>
          </a:prstGeom>
          <a:noFill/>
          <a:ln cap="flat" cmpd="sng" w="9525">
            <a:solidFill>
              <a:schemeClr val="lt1">
                <a:alpha val="14901"/>
              </a:schemeClr>
            </a:solidFill>
            <a:prstDash val="solid"/>
            <a:miter lim="800000"/>
            <a:headEnd len="sm" w="sm" type="none"/>
            <a:tailEnd len="sm" w="sm" type="none"/>
          </a:ln>
        </p:spPr>
      </p:cxnSp>
      <p:sp>
        <p:nvSpPr>
          <p:cNvPr id="385" name="Google Shape;385;p29"/>
          <p:cNvSpPr txBox="1"/>
          <p:nvPr/>
        </p:nvSpPr>
        <p:spPr>
          <a:xfrm>
            <a:off x="194387" y="2039104"/>
            <a:ext cx="1915654"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a:solidFill>
                  <a:schemeClr val="lt1"/>
                </a:solidFill>
                <a:latin typeface="Poppins Medium"/>
                <a:ea typeface="Poppins Medium"/>
                <a:cs typeface="Poppins Medium"/>
                <a:sym typeface="Poppins Medium"/>
              </a:rPr>
              <a:t>Slides</a:t>
            </a:r>
            <a:endParaRPr/>
          </a:p>
        </p:txBody>
      </p:sp>
      <p:sp>
        <p:nvSpPr>
          <p:cNvPr id="386" name="Google Shape;386;p29"/>
          <p:cNvSpPr txBox="1"/>
          <p:nvPr/>
        </p:nvSpPr>
        <p:spPr>
          <a:xfrm>
            <a:off x="194386" y="2268363"/>
            <a:ext cx="2379163" cy="2308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900">
                <a:solidFill>
                  <a:srgbClr val="7F7F7F"/>
                </a:solidFill>
                <a:latin typeface="Arimo"/>
                <a:ea typeface="Arimo"/>
                <a:cs typeface="Arimo"/>
                <a:sym typeface="Arimo"/>
              </a:rPr>
              <a:t>[ Special Slide for Proposal ] </a:t>
            </a:r>
            <a:endParaRPr/>
          </a:p>
        </p:txBody>
      </p:sp>
      <p:sp>
        <p:nvSpPr>
          <p:cNvPr id="387" name="Google Shape;387;p29"/>
          <p:cNvSpPr txBox="1"/>
          <p:nvPr/>
        </p:nvSpPr>
        <p:spPr>
          <a:xfrm>
            <a:off x="194386" y="2608144"/>
            <a:ext cx="3507085" cy="669414"/>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lt1"/>
                </a:solidFill>
                <a:latin typeface="Arimo"/>
                <a:ea typeface="Arimo"/>
                <a:cs typeface="Arimo"/>
                <a:sym typeface="Arimo"/>
              </a:rPr>
              <a:t>These guidelines are designed not to curb creativity when representing New York State and/or the entities of NY State, but rather to provide a unifying context for creativity so that—in different materials produced by different individuals— the New York State brand and architecture retain their integrity. </a:t>
            </a:r>
            <a:endParaRPr/>
          </a:p>
        </p:txBody>
      </p:sp>
      <p:sp>
        <p:nvSpPr>
          <p:cNvPr id="388" name="Google Shape;388;p29"/>
          <p:cNvSpPr txBox="1"/>
          <p:nvPr/>
        </p:nvSpPr>
        <p:spPr>
          <a:xfrm>
            <a:off x="6000366" y="2602827"/>
            <a:ext cx="3377495" cy="1592744"/>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lt1"/>
                </a:solidFill>
                <a:latin typeface="Arimo"/>
                <a:ea typeface="Arimo"/>
                <a:cs typeface="Arimo"/>
                <a:sym typeface="Arimo"/>
              </a:rPr>
              <a:t>NO AGENCY, PROGRAM OR INITIATIVE WILL USE OR CREATE ITS OWN LOGO WITH THE FOLLOWING EXCEPTIONS: NY STATE LOTTERY, MTA, ILNY, START UP NY. THESE LEGACY LOGOS WILL STILL BE REQUIRED TO CO-BRAND THEIR MATERIALS AND FOLLOW ALL OTHER BRANDING GUIDELINES.</a:t>
            </a:r>
            <a:endParaRPr/>
          </a:p>
          <a:p>
            <a:pPr indent="0" lvl="0" marL="0" marR="0" rtl="0" algn="l">
              <a:lnSpc>
                <a:spcPct val="112500"/>
              </a:lnSpc>
              <a:spcBef>
                <a:spcPts val="0"/>
              </a:spcBef>
              <a:spcAft>
                <a:spcPts val="0"/>
              </a:spcAft>
              <a:buNone/>
            </a:pPr>
            <a:r>
              <a:t/>
            </a:r>
            <a:endParaRPr sz="800">
              <a:solidFill>
                <a:schemeClr val="dk1"/>
              </a:solidFill>
              <a:latin typeface="Arimo"/>
              <a:ea typeface="Arimo"/>
              <a:cs typeface="Arimo"/>
              <a:sym typeface="Arimo"/>
            </a:endParaRPr>
          </a:p>
          <a:p>
            <a:pPr indent="0" lvl="0" marL="0" marR="0" rtl="0" algn="l">
              <a:lnSpc>
                <a:spcPct val="112500"/>
              </a:lnSpc>
              <a:spcBef>
                <a:spcPts val="0"/>
              </a:spcBef>
              <a:spcAft>
                <a:spcPts val="0"/>
              </a:spcAft>
              <a:buNone/>
            </a:pPr>
            <a:r>
              <a:rPr lang="en-US" sz="800">
                <a:solidFill>
                  <a:schemeClr val="lt1"/>
                </a:solidFill>
                <a:latin typeface="Arimo"/>
                <a:ea typeface="Arimo"/>
                <a:cs typeface="Arimo"/>
                <a:sym typeface="Arimo"/>
              </a:rPr>
              <a:t>No agency, program or initiative will use or create its own logo with the following exceptions: NY State Lottery, MTA, ILNY, Start Up NY. These legacy logos will still be required to co-brand their materials and follow all other branding guidelines.</a:t>
            </a:r>
            <a:endParaRPr/>
          </a:p>
          <a:p>
            <a:pPr indent="0" lvl="0" marL="0" marR="0" rtl="0" algn="l">
              <a:lnSpc>
                <a:spcPct val="112500"/>
              </a:lnSpc>
              <a:spcBef>
                <a:spcPts val="0"/>
              </a:spcBef>
              <a:spcAft>
                <a:spcPts val="0"/>
              </a:spcAft>
              <a:buNone/>
            </a:pPr>
            <a:r>
              <a:t/>
            </a:r>
            <a:endParaRPr sz="800">
              <a:solidFill>
                <a:schemeClr val="dk1"/>
              </a:solidFill>
              <a:latin typeface="Arimo"/>
              <a:ea typeface="Arimo"/>
              <a:cs typeface="Arimo"/>
              <a:sym typeface="Arimo"/>
            </a:endParaRPr>
          </a:p>
        </p:txBody>
      </p:sp>
      <p:sp>
        <p:nvSpPr>
          <p:cNvPr id="389" name="Google Shape;389;p29"/>
          <p:cNvSpPr txBox="1"/>
          <p:nvPr/>
        </p:nvSpPr>
        <p:spPr>
          <a:xfrm>
            <a:off x="7948975" y="5034335"/>
            <a:ext cx="991633" cy="671338"/>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lt1"/>
                </a:solidFill>
                <a:latin typeface="Poppins Medium"/>
                <a:ea typeface="Poppins Medium"/>
                <a:cs typeface="Poppins Medium"/>
                <a:sym typeface="Poppins Medium"/>
              </a:rPr>
              <a:t>A New York State Initiative or A Division of (Agency Name) </a:t>
            </a:r>
            <a:endParaRPr sz="800">
              <a:solidFill>
                <a:schemeClr val="lt1"/>
              </a:solidFill>
              <a:latin typeface="Poppins Medium"/>
              <a:ea typeface="Poppins Medium"/>
              <a:cs typeface="Poppins Medium"/>
              <a:sym typeface="Poppins Medium"/>
            </a:endParaRPr>
          </a:p>
        </p:txBody>
      </p:sp>
      <p:sp>
        <p:nvSpPr>
          <p:cNvPr id="390" name="Google Shape;390;p29"/>
          <p:cNvSpPr txBox="1"/>
          <p:nvPr/>
        </p:nvSpPr>
        <p:spPr>
          <a:xfrm>
            <a:off x="9272718" y="5034335"/>
            <a:ext cx="1804833" cy="669414"/>
          </a:xfrm>
          <a:prstGeom prst="rect">
            <a:avLst/>
          </a:prstGeom>
          <a:noFill/>
          <a:ln>
            <a:noFill/>
          </a:ln>
        </p:spPr>
        <p:txBody>
          <a:bodyPr anchorCtr="0" anchor="t" bIns="45700" lIns="91425" spcFirstLastPara="1" rIns="91425" wrap="square" tIns="45700">
            <a:spAutoFit/>
          </a:bodyPr>
          <a:lstStyle/>
          <a:p>
            <a:pPr indent="-171450" lvl="0" marL="171450" marR="0" rtl="0" algn="l">
              <a:lnSpc>
                <a:spcPct val="112500"/>
              </a:lnSpc>
              <a:spcBef>
                <a:spcPts val="0"/>
              </a:spcBef>
              <a:spcAft>
                <a:spcPts val="0"/>
              </a:spcAft>
              <a:buClr>
                <a:schemeClr val="lt1"/>
              </a:buClr>
              <a:buSzPts val="800"/>
              <a:buFont typeface="Arial"/>
              <a:buChar char="•"/>
            </a:pPr>
            <a:r>
              <a:rPr lang="en-US" sz="800">
                <a:solidFill>
                  <a:schemeClr val="lt1"/>
                </a:solidFill>
                <a:latin typeface="Arimo"/>
                <a:ea typeface="Arimo"/>
                <a:cs typeface="Arimo"/>
                <a:sym typeface="Arimo"/>
              </a:rPr>
              <a:t>Printing and typesetting </a:t>
            </a:r>
            <a:endParaRPr/>
          </a:p>
          <a:p>
            <a:pPr indent="-171450" lvl="0" marL="171450" marR="0" rtl="0" algn="l">
              <a:lnSpc>
                <a:spcPct val="112500"/>
              </a:lnSpc>
              <a:spcBef>
                <a:spcPts val="0"/>
              </a:spcBef>
              <a:spcAft>
                <a:spcPts val="0"/>
              </a:spcAft>
              <a:buClr>
                <a:schemeClr val="lt1"/>
              </a:buClr>
              <a:buSzPts val="800"/>
              <a:buFont typeface="Arial"/>
              <a:buChar char="•"/>
            </a:pPr>
            <a:r>
              <a:rPr lang="en-US" sz="800">
                <a:solidFill>
                  <a:schemeClr val="lt1"/>
                </a:solidFill>
                <a:latin typeface="Arimo"/>
                <a:ea typeface="Arimo"/>
                <a:cs typeface="Arimo"/>
                <a:sym typeface="Arimo"/>
              </a:rPr>
              <a:t>industry. Lorem Ipsum has </a:t>
            </a:r>
            <a:endParaRPr/>
          </a:p>
          <a:p>
            <a:pPr indent="-171450" lvl="0" marL="171450" marR="0" rtl="0" algn="l">
              <a:lnSpc>
                <a:spcPct val="112500"/>
              </a:lnSpc>
              <a:spcBef>
                <a:spcPts val="0"/>
              </a:spcBef>
              <a:spcAft>
                <a:spcPts val="0"/>
              </a:spcAft>
              <a:buClr>
                <a:schemeClr val="lt1"/>
              </a:buClr>
              <a:buSzPts val="800"/>
              <a:buFont typeface="Arial"/>
              <a:buChar char="•"/>
            </a:pPr>
            <a:r>
              <a:rPr lang="en-US" sz="800">
                <a:solidFill>
                  <a:schemeClr val="lt1"/>
                </a:solidFill>
                <a:latin typeface="Arimo"/>
                <a:ea typeface="Arimo"/>
                <a:cs typeface="Arimo"/>
                <a:sym typeface="Arimo"/>
              </a:rPr>
              <a:t>been the industry’s </a:t>
            </a:r>
            <a:endParaRPr/>
          </a:p>
          <a:p>
            <a:pPr indent="-171450" lvl="0" marL="171450" marR="0" rtl="0" algn="l">
              <a:lnSpc>
                <a:spcPct val="112500"/>
              </a:lnSpc>
              <a:spcBef>
                <a:spcPts val="0"/>
              </a:spcBef>
              <a:spcAft>
                <a:spcPts val="0"/>
              </a:spcAft>
              <a:buClr>
                <a:schemeClr val="lt1"/>
              </a:buClr>
              <a:buSzPts val="800"/>
              <a:buFont typeface="Arial"/>
              <a:buChar char="•"/>
            </a:pPr>
            <a:r>
              <a:rPr lang="en-US" sz="800">
                <a:solidFill>
                  <a:schemeClr val="lt1"/>
                </a:solidFill>
                <a:latin typeface="Arimo"/>
                <a:ea typeface="Arimo"/>
                <a:cs typeface="Arimo"/>
                <a:sym typeface="Arimo"/>
              </a:rPr>
              <a:t>standard and It PageMaker </a:t>
            </a:r>
            <a:endParaRPr/>
          </a:p>
          <a:p>
            <a:pPr indent="-171450" lvl="0" marL="171450" marR="0" rtl="0" algn="l">
              <a:lnSpc>
                <a:spcPct val="112500"/>
              </a:lnSpc>
              <a:spcBef>
                <a:spcPts val="0"/>
              </a:spcBef>
              <a:spcAft>
                <a:spcPts val="0"/>
              </a:spcAft>
              <a:buClr>
                <a:schemeClr val="lt1"/>
              </a:buClr>
              <a:buSzPts val="800"/>
              <a:buFont typeface="Arial"/>
              <a:buChar char="•"/>
            </a:pPr>
            <a:r>
              <a:rPr lang="en-US" sz="800">
                <a:solidFill>
                  <a:schemeClr val="lt1"/>
                </a:solidFill>
                <a:latin typeface="Arimo"/>
                <a:ea typeface="Arimo"/>
                <a:cs typeface="Arimo"/>
                <a:sym typeface="Arimo"/>
              </a:rPr>
              <a:t>including</a:t>
            </a:r>
            <a:endParaRPr sz="800">
              <a:solidFill>
                <a:schemeClr val="lt1"/>
              </a:solidFill>
              <a:latin typeface="Arimo"/>
              <a:ea typeface="Arimo"/>
              <a:cs typeface="Arimo"/>
              <a:sym typeface="Arimo"/>
            </a:endParaRPr>
          </a:p>
        </p:txBody>
      </p:sp>
      <p:grpSp>
        <p:nvGrpSpPr>
          <p:cNvPr id="391" name="Google Shape;391;p29"/>
          <p:cNvGrpSpPr/>
          <p:nvPr/>
        </p:nvGrpSpPr>
        <p:grpSpPr>
          <a:xfrm>
            <a:off x="6000366" y="4204750"/>
            <a:ext cx="1616499" cy="2191496"/>
            <a:chOff x="6859147" y="4204750"/>
            <a:chExt cx="1616499" cy="2191496"/>
          </a:xfrm>
        </p:grpSpPr>
        <p:sp>
          <p:nvSpPr>
            <p:cNvPr id="392" name="Google Shape;392;p29"/>
            <p:cNvSpPr txBox="1"/>
            <p:nvPr/>
          </p:nvSpPr>
          <p:spPr>
            <a:xfrm>
              <a:off x="6859147" y="5034335"/>
              <a:ext cx="1616499" cy="1361911"/>
            </a:xfrm>
            <a:prstGeom prst="rect">
              <a:avLst/>
            </a:prstGeom>
            <a:noFill/>
            <a:ln>
              <a:noFill/>
            </a:ln>
          </p:spPr>
          <p:txBody>
            <a:bodyPr anchorCtr="0" anchor="t" bIns="45700" lIns="91425" spcFirstLastPara="1" rIns="91425" wrap="square" tIns="45700">
              <a:spAutoFit/>
            </a:bodyPr>
            <a:lstStyle/>
            <a:p>
              <a:pPr indent="0" lvl="0" marL="0" marR="0" rtl="0" algn="l">
                <a:lnSpc>
                  <a:spcPct val="112500"/>
                </a:lnSpc>
                <a:spcBef>
                  <a:spcPts val="0"/>
                </a:spcBef>
                <a:spcAft>
                  <a:spcPts val="0"/>
                </a:spcAft>
                <a:buNone/>
              </a:pPr>
              <a:r>
                <a:rPr lang="en-US" sz="800">
                  <a:solidFill>
                    <a:schemeClr val="lt1"/>
                  </a:solidFill>
                  <a:latin typeface="Arimo"/>
                  <a:ea typeface="Arimo"/>
                  <a:cs typeface="Arimo"/>
                  <a:sym typeface="Arimo"/>
                </a:rPr>
                <a:t>No agency, program or initiative will use or create its own logo with the following exceptions: NY State Lottery, MTA, ILNY, Start Up NY. These legacy logos will still be required to co-brand their materials and follow all other branding guidelines.</a:t>
              </a:r>
              <a:endParaRPr/>
            </a:p>
            <a:p>
              <a:pPr indent="0" lvl="0" marL="0" marR="0" rtl="0" algn="l">
                <a:lnSpc>
                  <a:spcPct val="112500"/>
                </a:lnSpc>
                <a:spcBef>
                  <a:spcPts val="0"/>
                </a:spcBef>
                <a:spcAft>
                  <a:spcPts val="0"/>
                </a:spcAft>
                <a:buNone/>
              </a:pPr>
              <a:r>
                <a:t/>
              </a:r>
              <a:endParaRPr sz="800">
                <a:solidFill>
                  <a:schemeClr val="dk1"/>
                </a:solidFill>
                <a:latin typeface="Arimo"/>
                <a:ea typeface="Arimo"/>
                <a:cs typeface="Arimo"/>
                <a:sym typeface="Arimo"/>
              </a:endParaRPr>
            </a:p>
          </p:txBody>
        </p:sp>
        <p:sp>
          <p:nvSpPr>
            <p:cNvPr id="393" name="Google Shape;393;p29"/>
            <p:cNvSpPr txBox="1"/>
            <p:nvPr/>
          </p:nvSpPr>
          <p:spPr>
            <a:xfrm>
              <a:off x="6859147" y="4204750"/>
              <a:ext cx="960361" cy="669414"/>
            </a:xfrm>
            <a:prstGeom prst="rect">
              <a:avLst/>
            </a:prstGeom>
            <a:noFill/>
            <a:ln>
              <a:noFill/>
            </a:ln>
          </p:spPr>
          <p:txBody>
            <a:bodyPr anchorCtr="0" anchor="t" bIns="45700" lIns="91425" spcFirstLastPara="1" rIns="91425" wrap="square" tIns="45700">
              <a:spAutoFit/>
            </a:bodyPr>
            <a:lstStyle/>
            <a:p>
              <a:pPr indent="-171450" lvl="0" marL="171450" marR="0" rtl="0" algn="l">
                <a:lnSpc>
                  <a:spcPct val="112500"/>
                </a:lnSpc>
                <a:spcBef>
                  <a:spcPts val="0"/>
                </a:spcBef>
                <a:spcAft>
                  <a:spcPts val="0"/>
                </a:spcAft>
                <a:buClr>
                  <a:schemeClr val="lt1"/>
                </a:buClr>
                <a:buSzPts val="800"/>
                <a:buFont typeface="Arial"/>
                <a:buChar char="•"/>
              </a:pPr>
              <a:r>
                <a:rPr lang="en-US" sz="800">
                  <a:solidFill>
                    <a:schemeClr val="lt1"/>
                  </a:solidFill>
                  <a:latin typeface="Arimo"/>
                  <a:ea typeface="Arimo"/>
                  <a:cs typeface="Arimo"/>
                  <a:sym typeface="Arimo"/>
                </a:rPr>
                <a:t>Printing </a:t>
              </a:r>
              <a:endParaRPr/>
            </a:p>
            <a:p>
              <a:pPr indent="-171450" lvl="0" marL="171450" marR="0" rtl="0" algn="l">
                <a:lnSpc>
                  <a:spcPct val="112500"/>
                </a:lnSpc>
                <a:spcBef>
                  <a:spcPts val="0"/>
                </a:spcBef>
                <a:spcAft>
                  <a:spcPts val="0"/>
                </a:spcAft>
                <a:buClr>
                  <a:schemeClr val="lt1"/>
                </a:buClr>
                <a:buSzPts val="800"/>
                <a:buFont typeface="Arial"/>
                <a:buChar char="•"/>
              </a:pPr>
              <a:r>
                <a:rPr lang="en-US" sz="800">
                  <a:solidFill>
                    <a:schemeClr val="lt1"/>
                  </a:solidFill>
                  <a:latin typeface="Arimo"/>
                  <a:ea typeface="Arimo"/>
                  <a:cs typeface="Arimo"/>
                  <a:sym typeface="Arimo"/>
                </a:rPr>
                <a:t>And </a:t>
              </a:r>
              <a:endParaRPr/>
            </a:p>
            <a:p>
              <a:pPr indent="-171450" lvl="0" marL="171450" marR="0" rtl="0" algn="l">
                <a:lnSpc>
                  <a:spcPct val="112500"/>
                </a:lnSpc>
                <a:spcBef>
                  <a:spcPts val="0"/>
                </a:spcBef>
                <a:spcAft>
                  <a:spcPts val="0"/>
                </a:spcAft>
                <a:buClr>
                  <a:schemeClr val="lt1"/>
                </a:buClr>
                <a:buSzPts val="800"/>
                <a:buFont typeface="Arial"/>
                <a:buChar char="•"/>
              </a:pPr>
              <a:r>
                <a:rPr lang="en-US" sz="800">
                  <a:solidFill>
                    <a:schemeClr val="lt1"/>
                  </a:solidFill>
                  <a:latin typeface="Arimo"/>
                  <a:ea typeface="Arimo"/>
                  <a:cs typeface="Arimo"/>
                  <a:sym typeface="Arimo"/>
                </a:rPr>
                <a:t>Typesetting </a:t>
              </a:r>
              <a:endParaRPr/>
            </a:p>
            <a:p>
              <a:pPr indent="-171450" lvl="0" marL="171450" marR="0" rtl="0" algn="l">
                <a:lnSpc>
                  <a:spcPct val="112500"/>
                </a:lnSpc>
                <a:spcBef>
                  <a:spcPts val="0"/>
                </a:spcBef>
                <a:spcAft>
                  <a:spcPts val="0"/>
                </a:spcAft>
                <a:buClr>
                  <a:schemeClr val="lt1"/>
                </a:buClr>
                <a:buSzPts val="800"/>
                <a:buFont typeface="Arial"/>
                <a:buChar char="•"/>
              </a:pPr>
              <a:r>
                <a:rPr lang="en-US" sz="800">
                  <a:solidFill>
                    <a:schemeClr val="lt1"/>
                  </a:solidFill>
                  <a:latin typeface="Arimo"/>
                  <a:ea typeface="Arimo"/>
                  <a:cs typeface="Arimo"/>
                  <a:sym typeface="Arimo"/>
                </a:rPr>
                <a:t>Industry. </a:t>
              </a:r>
              <a:endParaRPr/>
            </a:p>
            <a:p>
              <a:pPr indent="-171450" lvl="0" marL="171450" marR="0" rtl="0" algn="l">
                <a:lnSpc>
                  <a:spcPct val="112500"/>
                </a:lnSpc>
                <a:spcBef>
                  <a:spcPts val="0"/>
                </a:spcBef>
                <a:spcAft>
                  <a:spcPts val="0"/>
                </a:spcAft>
                <a:buClr>
                  <a:schemeClr val="lt1"/>
                </a:buClr>
                <a:buSzPts val="800"/>
                <a:buFont typeface="Arial"/>
                <a:buChar char="•"/>
              </a:pPr>
              <a:r>
                <a:rPr lang="en-US" sz="800">
                  <a:solidFill>
                    <a:schemeClr val="lt1"/>
                  </a:solidFill>
                  <a:latin typeface="Arimo"/>
                  <a:ea typeface="Arimo"/>
                  <a:cs typeface="Arimo"/>
                  <a:sym typeface="Arimo"/>
                </a:rPr>
                <a:t>Ipsum</a:t>
              </a:r>
              <a:endParaRPr sz="800">
                <a:solidFill>
                  <a:schemeClr val="lt1"/>
                </a:solidFill>
                <a:latin typeface="Arimo"/>
                <a:ea typeface="Arimo"/>
                <a:cs typeface="Arimo"/>
                <a:sym typeface="Arimo"/>
              </a:endParaRPr>
            </a:p>
          </p:txBody>
        </p:sp>
      </p:grpSp>
      <p:sp>
        <p:nvSpPr>
          <p:cNvPr id="394" name="Google Shape;394;p29"/>
          <p:cNvSpPr/>
          <p:nvPr/>
        </p:nvSpPr>
        <p:spPr>
          <a:xfrm>
            <a:off x="284472" y="4510219"/>
            <a:ext cx="1630044" cy="1630044"/>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5" name="Google Shape;395;p29"/>
          <p:cNvSpPr/>
          <p:nvPr/>
        </p:nvSpPr>
        <p:spPr>
          <a:xfrm>
            <a:off x="2859029" y="3655768"/>
            <a:ext cx="2484496" cy="2484496"/>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6" name="Google Shape;396;p29"/>
          <p:cNvSpPr/>
          <p:nvPr/>
        </p:nvSpPr>
        <p:spPr>
          <a:xfrm>
            <a:off x="1423467" y="4028305"/>
            <a:ext cx="2111958" cy="2111958"/>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nvGrpSpPr>
          <p:cNvPr id="397" name="Google Shape;397;p29"/>
          <p:cNvGrpSpPr/>
          <p:nvPr/>
        </p:nvGrpSpPr>
        <p:grpSpPr>
          <a:xfrm>
            <a:off x="6002199" y="217803"/>
            <a:ext cx="6000845" cy="710591"/>
            <a:chOff x="194386" y="217803"/>
            <a:chExt cx="6000845" cy="710591"/>
          </a:xfrm>
        </p:grpSpPr>
        <p:grpSp>
          <p:nvGrpSpPr>
            <p:cNvPr id="398" name="Google Shape;398;p29"/>
            <p:cNvGrpSpPr/>
            <p:nvPr/>
          </p:nvGrpSpPr>
          <p:grpSpPr>
            <a:xfrm>
              <a:off x="194386" y="217803"/>
              <a:ext cx="6000845" cy="215444"/>
              <a:chOff x="6002199" y="217803"/>
              <a:chExt cx="6000845" cy="215444"/>
            </a:xfrm>
          </p:grpSpPr>
          <p:sp>
            <p:nvSpPr>
              <p:cNvPr id="399" name="Google Shape;399;p29"/>
              <p:cNvSpPr txBox="1"/>
              <p:nvPr/>
            </p:nvSpPr>
            <p:spPr>
              <a:xfrm>
                <a:off x="10887386" y="217803"/>
                <a:ext cx="111565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lt1"/>
                    </a:solidFill>
                    <a:latin typeface="Arial"/>
                    <a:ea typeface="Arial"/>
                    <a:cs typeface="Arial"/>
                    <a:sym typeface="Arial"/>
                  </a:rPr>
                  <a:t>Template</a:t>
                </a:r>
                <a:endParaRPr/>
              </a:p>
            </p:txBody>
          </p:sp>
          <p:sp>
            <p:nvSpPr>
              <p:cNvPr id="400" name="Google Shape;400;p29"/>
              <p:cNvSpPr txBox="1"/>
              <p:nvPr/>
            </p:nvSpPr>
            <p:spPr>
              <a:xfrm>
                <a:off x="8444792" y="217803"/>
                <a:ext cx="1115658" cy="21544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800">
                    <a:solidFill>
                      <a:schemeClr val="lt1"/>
                    </a:solidFill>
                    <a:latin typeface="Arial"/>
                    <a:ea typeface="Arial"/>
                    <a:cs typeface="Arial"/>
                    <a:sym typeface="Arial"/>
                  </a:rPr>
                  <a:t>Brand Proposal</a:t>
                </a:r>
                <a:endParaRPr/>
              </a:p>
            </p:txBody>
          </p:sp>
          <p:sp>
            <p:nvSpPr>
              <p:cNvPr id="401" name="Google Shape;401;p29"/>
              <p:cNvSpPr txBox="1"/>
              <p:nvPr/>
            </p:nvSpPr>
            <p:spPr>
              <a:xfrm>
                <a:off x="6002199" y="217803"/>
                <a:ext cx="1115658"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Arial"/>
                    <a:ea typeface="Arial"/>
                    <a:cs typeface="Arial"/>
                    <a:sym typeface="Arial"/>
                  </a:rPr>
                  <a:t>State</a:t>
                </a:r>
                <a:endParaRPr/>
              </a:p>
            </p:txBody>
          </p:sp>
        </p:grpSp>
        <p:sp>
          <p:nvSpPr>
            <p:cNvPr id="402" name="Google Shape;402;p29"/>
            <p:cNvSpPr txBox="1"/>
            <p:nvPr/>
          </p:nvSpPr>
          <p:spPr>
            <a:xfrm>
              <a:off x="194386" y="489812"/>
              <a:ext cx="2166774" cy="43858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lang="en-US" sz="900">
                  <a:solidFill>
                    <a:schemeClr val="lt1"/>
                  </a:solidFill>
                  <a:latin typeface="Arial"/>
                  <a:ea typeface="Arial"/>
                  <a:cs typeface="Arial"/>
                  <a:sym typeface="Arial"/>
                </a:rPr>
                <a:t>Like design to be visually </a:t>
              </a:r>
              <a:endParaRPr/>
            </a:p>
            <a:p>
              <a:pPr indent="0" lvl="0" marL="0" marR="0" rtl="0" algn="l">
                <a:lnSpc>
                  <a:spcPct val="100000"/>
                </a:lnSpc>
                <a:spcBef>
                  <a:spcPts val="0"/>
                </a:spcBef>
                <a:spcAft>
                  <a:spcPts val="0"/>
                </a:spcAft>
                <a:buNone/>
              </a:pPr>
              <a:r>
                <a:rPr lang="en-US" sz="900">
                  <a:solidFill>
                    <a:schemeClr val="lt1"/>
                  </a:solidFill>
                  <a:latin typeface="Arial"/>
                  <a:ea typeface="Arial"/>
                  <a:cs typeface="Arial"/>
                  <a:sym typeface="Arial"/>
                </a:rPr>
                <a:t>Powerful, intellectually elegant</a:t>
              </a:r>
              <a:endParaRPr/>
            </a:p>
            <a:p>
              <a:pPr indent="0" lvl="0" marL="0" marR="0" rtl="0" algn="l">
                <a:lnSpc>
                  <a:spcPct val="100000"/>
                </a:lnSpc>
                <a:spcBef>
                  <a:spcPts val="0"/>
                </a:spcBef>
                <a:spcAft>
                  <a:spcPts val="0"/>
                </a:spcAft>
                <a:buNone/>
              </a:pPr>
              <a:r>
                <a:rPr lang="en-US" sz="900">
                  <a:solidFill>
                    <a:schemeClr val="lt1"/>
                  </a:solidFill>
                  <a:latin typeface="Arial"/>
                  <a:ea typeface="Arial"/>
                  <a:cs typeface="Arial"/>
                  <a:sym typeface="Arial"/>
                </a:rPr>
                <a:t>All timeless.</a:t>
              </a:r>
              <a:endParaRPr/>
            </a:p>
          </p:txBody>
        </p:sp>
      </p:grpSp>
      <p:cxnSp>
        <p:nvCxnSpPr>
          <p:cNvPr id="403" name="Google Shape;403;p29"/>
          <p:cNvCxnSpPr/>
          <p:nvPr/>
        </p:nvCxnSpPr>
        <p:spPr>
          <a:xfrm>
            <a:off x="6096000" y="433247"/>
            <a:ext cx="5811529" cy="0"/>
          </a:xfrm>
          <a:prstGeom prst="straightConnector1">
            <a:avLst/>
          </a:prstGeom>
          <a:noFill/>
          <a:ln cap="flat" cmpd="sng" w="9525">
            <a:solidFill>
              <a:schemeClr val="lt1">
                <a:alpha val="14901"/>
              </a:schemeClr>
            </a:solidFill>
            <a:prstDash val="solid"/>
            <a:miter lim="800000"/>
            <a:headEnd len="sm" w="sm" type="none"/>
            <a:tailEnd len="sm" w="sm" type="none"/>
          </a:ln>
        </p:spPr>
      </p:cxnSp>
      <p:cxnSp>
        <p:nvCxnSpPr>
          <p:cNvPr id="404" name="Google Shape;404;p29"/>
          <p:cNvCxnSpPr/>
          <p:nvPr/>
        </p:nvCxnSpPr>
        <p:spPr>
          <a:xfrm>
            <a:off x="284471" y="433247"/>
            <a:ext cx="5059054" cy="0"/>
          </a:xfrm>
          <a:prstGeom prst="straightConnector1">
            <a:avLst/>
          </a:prstGeom>
          <a:noFill/>
          <a:ln cap="flat" cmpd="sng" w="9525">
            <a:solidFill>
              <a:schemeClr val="lt1">
                <a:alpha val="14901"/>
              </a:schemeClr>
            </a:solidFill>
            <a:prstDash val="solid"/>
            <a:miter lim="800000"/>
            <a:headEnd len="sm" w="sm" type="none"/>
            <a:tailEnd len="sm" w="sm" type="none"/>
          </a:ln>
        </p:spPr>
      </p:cxnSp>
      <p:grpSp>
        <p:nvGrpSpPr>
          <p:cNvPr id="405" name="Google Shape;405;p29"/>
          <p:cNvGrpSpPr/>
          <p:nvPr/>
        </p:nvGrpSpPr>
        <p:grpSpPr>
          <a:xfrm>
            <a:off x="194386" y="217803"/>
            <a:ext cx="5246807" cy="215444"/>
            <a:chOff x="194386" y="217803"/>
            <a:chExt cx="5246807" cy="215444"/>
          </a:xfrm>
        </p:grpSpPr>
        <p:sp>
          <p:nvSpPr>
            <p:cNvPr id="406" name="Google Shape;406;p29"/>
            <p:cNvSpPr txBox="1"/>
            <p:nvPr/>
          </p:nvSpPr>
          <p:spPr>
            <a:xfrm>
              <a:off x="194386" y="217803"/>
              <a:ext cx="2274493"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800">
                  <a:solidFill>
                    <a:schemeClr val="lt1"/>
                  </a:solidFill>
                  <a:latin typeface="Arial"/>
                  <a:ea typeface="Arial"/>
                  <a:cs typeface="Arial"/>
                  <a:sym typeface="Arial"/>
                </a:rPr>
                <a:t>XPR for New York</a:t>
              </a:r>
              <a:endParaRPr/>
            </a:p>
          </p:txBody>
        </p:sp>
        <p:sp>
          <p:nvSpPr>
            <p:cNvPr id="407" name="Google Shape;407;p29"/>
            <p:cNvSpPr txBox="1"/>
            <p:nvPr/>
          </p:nvSpPr>
          <p:spPr>
            <a:xfrm>
              <a:off x="4166605" y="217803"/>
              <a:ext cx="1274588" cy="215444"/>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800">
                  <a:solidFill>
                    <a:schemeClr val="lt1"/>
                  </a:solidFill>
                  <a:latin typeface="Arial"/>
                  <a:ea typeface="Arial"/>
                  <a:cs typeface="Arial"/>
                  <a:sym typeface="Arial"/>
                </a:rPr>
                <a:t>[ Agencies ]</a:t>
              </a:r>
              <a:endParaRPr/>
            </a:p>
          </p:txBody>
        </p:sp>
      </p:grpSp>
      <p:grpSp>
        <p:nvGrpSpPr>
          <p:cNvPr id="408" name="Google Shape;408;p29"/>
          <p:cNvGrpSpPr/>
          <p:nvPr/>
        </p:nvGrpSpPr>
        <p:grpSpPr>
          <a:xfrm>
            <a:off x="6052705" y="1382114"/>
            <a:ext cx="1373897" cy="243178"/>
            <a:chOff x="6052705" y="1382114"/>
            <a:chExt cx="1373897" cy="243178"/>
          </a:xfrm>
        </p:grpSpPr>
        <p:sp>
          <p:nvSpPr>
            <p:cNvPr id="409" name="Google Shape;409;p29"/>
            <p:cNvSpPr txBox="1"/>
            <p:nvPr/>
          </p:nvSpPr>
          <p:spPr>
            <a:xfrm>
              <a:off x="6706290" y="1382114"/>
              <a:ext cx="72031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2025</a:t>
              </a:r>
              <a:endParaRPr/>
            </a:p>
          </p:txBody>
        </p:sp>
        <p:sp>
          <p:nvSpPr>
            <p:cNvPr id="410" name="Google Shape;410;p29"/>
            <p:cNvSpPr/>
            <p:nvPr/>
          </p:nvSpPr>
          <p:spPr>
            <a:xfrm>
              <a:off x="6801639" y="1395742"/>
              <a:ext cx="527295" cy="206181"/>
            </a:xfrm>
            <a:prstGeom prst="roundRect">
              <a:avLst>
                <a:gd fmla="val 26316" name="adj"/>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1" name="Google Shape;411;p29"/>
            <p:cNvSpPr/>
            <p:nvPr/>
          </p:nvSpPr>
          <p:spPr>
            <a:xfrm>
              <a:off x="6566508" y="1393966"/>
              <a:ext cx="209732" cy="209732"/>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2" name="Google Shape;412;p29"/>
            <p:cNvSpPr/>
            <p:nvPr/>
          </p:nvSpPr>
          <p:spPr>
            <a:xfrm>
              <a:off x="6331378" y="1393966"/>
              <a:ext cx="209732" cy="209732"/>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3" name="Google Shape;413;p29"/>
            <p:cNvSpPr/>
            <p:nvPr/>
          </p:nvSpPr>
          <p:spPr>
            <a:xfrm>
              <a:off x="6096248" y="1393966"/>
              <a:ext cx="209732" cy="209732"/>
            </a:xfrm>
            <a:prstGeom prst="ellipse">
              <a:avLst/>
            </a:prstGeom>
            <a:noFill/>
            <a:ln cap="flat" cmpd="sng" w="9525">
              <a:solidFill>
                <a:schemeClr val="lt1">
                  <a:alpha val="14901"/>
                </a:schemeClr>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14" name="Google Shape;414;p29"/>
            <p:cNvSpPr txBox="1"/>
            <p:nvPr/>
          </p:nvSpPr>
          <p:spPr>
            <a:xfrm>
              <a:off x="6052705" y="1383649"/>
              <a:ext cx="303168"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B</a:t>
              </a:r>
              <a:endParaRPr/>
            </a:p>
          </p:txBody>
        </p:sp>
        <p:sp>
          <p:nvSpPr>
            <p:cNvPr id="415" name="Google Shape;415;p29"/>
            <p:cNvSpPr txBox="1"/>
            <p:nvPr/>
          </p:nvSpPr>
          <p:spPr>
            <a:xfrm>
              <a:off x="6254573"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G</a:t>
              </a:r>
              <a:endParaRPr/>
            </a:p>
          </p:txBody>
        </p:sp>
        <p:sp>
          <p:nvSpPr>
            <p:cNvPr id="416" name="Google Shape;416;p29"/>
            <p:cNvSpPr txBox="1"/>
            <p:nvPr/>
          </p:nvSpPr>
          <p:spPr>
            <a:xfrm>
              <a:off x="6489703" y="1383649"/>
              <a:ext cx="369692" cy="24164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00">
                  <a:solidFill>
                    <a:schemeClr val="accent2"/>
                  </a:solidFill>
                  <a:latin typeface="Poppins Medium"/>
                  <a:ea typeface="Poppins Medium"/>
                  <a:cs typeface="Poppins Medium"/>
                  <a:sym typeface="Poppins Medium"/>
                </a:rPr>
                <a:t>T</a:t>
              </a:r>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Custom 67">
      <a:dk1>
        <a:srgbClr val="000000"/>
      </a:dk1>
      <a:lt1>
        <a:srgbClr val="FFFFFF"/>
      </a:lt1>
      <a:dk2>
        <a:srgbClr val="44546A"/>
      </a:dk2>
      <a:lt2>
        <a:srgbClr val="E7E6E6"/>
      </a:lt2>
      <a:accent1>
        <a:srgbClr val="171D1C"/>
      </a:accent1>
      <a:accent2>
        <a:srgbClr val="973726"/>
      </a:accent2>
      <a:accent3>
        <a:srgbClr val="BB9383"/>
      </a:accent3>
      <a:accent4>
        <a:srgbClr val="E5E2D8"/>
      </a:accent4>
      <a:accent5>
        <a:srgbClr val="1D1611"/>
      </a:accent5>
      <a:accent6>
        <a:srgbClr val="CCC4C3"/>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